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Lst>
  <p:sldSz cy="5143500" cx="9144000"/>
  <p:notesSz cx="6858000" cy="9144000"/>
  <p:embeddedFontLst>
    <p:embeddedFont>
      <p:font typeface="Economica"/>
      <p:regular r:id="rId63"/>
      <p:bold r:id="rId64"/>
      <p:italic r:id="rId65"/>
      <p:boldItalic r:id="rId66"/>
    </p:embeddedFont>
    <p:embeddedFont>
      <p:font typeface="Lora"/>
      <p:regular r:id="rId67"/>
      <p:bold r:id="rId68"/>
      <p:italic r:id="rId69"/>
      <p:boldItalic r:id="rId70"/>
    </p:embeddedFont>
    <p:embeddedFont>
      <p:font typeface="Open Sans"/>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75" roundtripDataSignature="AMtx7mh6+VFk7N5zElbJJK03t0N7GS/tB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OpenSans-italic.fntdata"/><Relationship Id="rId72" Type="http://schemas.openxmlformats.org/officeDocument/2006/relationships/font" Target="fonts/OpenSans-bold.fntdata"/><Relationship Id="rId31" Type="http://schemas.openxmlformats.org/officeDocument/2006/relationships/slide" Target="slides/slide26.xml"/><Relationship Id="rId75" Type="http://customschemas.google.com/relationships/presentationmetadata" Target="metadata"/><Relationship Id="rId30" Type="http://schemas.openxmlformats.org/officeDocument/2006/relationships/slide" Target="slides/slide25.xml"/><Relationship Id="rId74" Type="http://schemas.openxmlformats.org/officeDocument/2006/relationships/font" Target="fonts/OpenSans-boldItalic.fntdata"/><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OpenSans-regular.fntdata"/><Relationship Id="rId70" Type="http://schemas.openxmlformats.org/officeDocument/2006/relationships/font" Target="fonts/Lora-bold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font" Target="fonts/Economica-bold.fntdata"/><Relationship Id="rId63" Type="http://schemas.openxmlformats.org/officeDocument/2006/relationships/font" Target="fonts/Economica-regular.fntdata"/><Relationship Id="rId22" Type="http://schemas.openxmlformats.org/officeDocument/2006/relationships/slide" Target="slides/slide17.xml"/><Relationship Id="rId66" Type="http://schemas.openxmlformats.org/officeDocument/2006/relationships/font" Target="fonts/Economica-boldItalic.fntdata"/><Relationship Id="rId21" Type="http://schemas.openxmlformats.org/officeDocument/2006/relationships/slide" Target="slides/slide16.xml"/><Relationship Id="rId65" Type="http://schemas.openxmlformats.org/officeDocument/2006/relationships/font" Target="fonts/Economica-italic.fntdata"/><Relationship Id="rId24" Type="http://schemas.openxmlformats.org/officeDocument/2006/relationships/slide" Target="slides/slide19.xml"/><Relationship Id="rId68" Type="http://schemas.openxmlformats.org/officeDocument/2006/relationships/font" Target="fonts/Lora-bold.fntdata"/><Relationship Id="rId23" Type="http://schemas.openxmlformats.org/officeDocument/2006/relationships/slide" Target="slides/slide18.xml"/><Relationship Id="rId67" Type="http://schemas.openxmlformats.org/officeDocument/2006/relationships/font" Target="fonts/Lora-regular.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Lora-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hal.archives-ouvertes.fr/hal-02147763/document" TargetMode="External"/><Relationship Id="rId3" Type="http://schemas.openxmlformats.org/officeDocument/2006/relationships/hyperlink" Target="https://www.kaggle.com/competitions/sp-society-camera-model-identification/data" TargetMode="Externa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RishiMalhotra920/Image-Steganalysis"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edium.com/towards-data-science/read-this-before-using-roc-auc-as-a-metric-c84c2d5af621" TargetMode="Externa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hal-utt.archives-ouvertes.fr/hal-02950094/document" TargetMode="External"/><Relationship Id="rId3" Type="http://schemas.openxmlformats.org/officeDocument/2006/relationships/hyperlink" Target="https://alaska.utt.fr/#material"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 Hue represents the actual color that is shown.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 Saturation represents how deep the color is, going from grey (completely desaturated) to a very deep shade of the color (oversaturated).</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 – Luminance is how much white or black is mixed into the color. If the luminance is set to 100%, the color will be white.</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GIF and BMP stegencryption:</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Operates in low bit planes</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Subject to visual attacks</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https://www.cs.bgu.ac.il/~dip192/wiki.files/JPEG.pdf</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https://www.youtube.com/watch?v=n_uNPbdenRs&amp;ab_channel=Computerphile</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Source: </a:t>
            </a:r>
            <a:endParaRPr/>
          </a:p>
          <a:p>
            <a:pPr indent="0" lvl="0" marL="0" rtl="0" algn="l">
              <a:lnSpc>
                <a:spcPct val="100000"/>
              </a:lnSpc>
              <a:spcBef>
                <a:spcPts val="0"/>
              </a:spcBef>
              <a:spcAft>
                <a:spcPts val="0"/>
              </a:spcAft>
              <a:buSzPts val="1100"/>
              <a:buNone/>
            </a:pPr>
            <a:r>
              <a:rPr lang="en"/>
              <a:t>https://www.cs.bgu.ac.il/~dip192/wiki.files/JPEG.pdf</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Chroma subsampling - we can see differences in brightness </a:t>
            </a:r>
            <a:r>
              <a:rPr lang="en"/>
              <a:t>easily compared to differences in color.</a:t>
            </a:r>
            <a:endParaRPr/>
          </a:p>
          <a:p>
            <a:pPr indent="0" lvl="0" marL="0" rtl="0" algn="l">
              <a:lnSpc>
                <a:spcPct val="100000"/>
              </a:lnSpc>
              <a:spcBef>
                <a:spcPts val="0"/>
              </a:spcBef>
              <a:spcAft>
                <a:spcPts val="0"/>
              </a:spcAft>
              <a:buSzPts val="1100"/>
              <a:buNone/>
            </a:pPr>
            <a:r>
              <a:rPr lang="en"/>
              <a:t>JPEG can throw away some color information.</a:t>
            </a:r>
            <a:r>
              <a:rPr lang="en"/>
              <a:t>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No for grayscale image.</a:t>
            </a:r>
            <a:endParaRPr/>
          </a:p>
          <a:p>
            <a:pPr indent="0" lvl="0" marL="0" rtl="0" algn="l">
              <a:lnSpc>
                <a:spcPct val="100000"/>
              </a:lnSpc>
              <a:spcBef>
                <a:spcPts val="0"/>
              </a:spcBef>
              <a:spcAft>
                <a:spcPts val="0"/>
              </a:spcAft>
              <a:buSzPts val="1100"/>
              <a:buNone/>
            </a:pPr>
            <a:r>
              <a:rPr lang="en"/>
              <a:t>From RGB to luminance/chrominance color mode.</a:t>
            </a:r>
            <a:endParaRPr/>
          </a:p>
          <a:p>
            <a:pPr indent="0" lvl="0" marL="0" rtl="0" algn="l">
              <a:lnSpc>
                <a:spcPct val="100000"/>
              </a:lnSpc>
              <a:spcBef>
                <a:spcPts val="0"/>
              </a:spcBef>
              <a:spcAft>
                <a:spcPts val="0"/>
              </a:spcAft>
              <a:buSzPts val="1100"/>
              <a:buNone/>
            </a:pPr>
            <a:r>
              <a:rPr lang="en"/>
              <a:t>Enable to compress more in chrominance component.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22ffb2520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22ffb2520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2ffb2520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22ffb2520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22ffb2520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22ffb2520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Smallest file size while suffering the minimum loss of detail</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 name="Google Shape;6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https://www.krenn.nl/univ/cry/steg/presentation/2004-01-21-presentation-steganography.pdf</a:t>
            </a:r>
            <a:endParaRPr/>
          </a:p>
          <a:p>
            <a:pPr indent="0" lvl="0" marL="0" rtl="0" algn="l">
              <a:lnSpc>
                <a:spcPct val="100000"/>
              </a:lnSpc>
              <a:spcBef>
                <a:spcPts val="0"/>
              </a:spcBef>
              <a:spcAft>
                <a:spcPts val="0"/>
              </a:spcAft>
              <a:buClr>
                <a:schemeClr val="dk1"/>
              </a:buClr>
              <a:buSzPts val="1100"/>
              <a:buFont typeface="Arial"/>
              <a:buNone/>
            </a:pPr>
            <a:r>
              <a:rPr lang="en"/>
              <a:t>https://www.wikiwand.com/en/Steganography</a:t>
            </a:r>
            <a:endParaRPr/>
          </a:p>
          <a:p>
            <a:pPr indent="0" lvl="0" marL="0" rtl="0" algn="l">
              <a:lnSpc>
                <a:spcPct val="100000"/>
              </a:lnSpc>
              <a:spcBef>
                <a:spcPts val="0"/>
              </a:spcBef>
              <a:spcAft>
                <a:spcPts val="0"/>
              </a:spcAft>
              <a:buClr>
                <a:schemeClr val="dk1"/>
              </a:buClr>
              <a:buSzPts val="1100"/>
              <a:buFont typeface="Arial"/>
              <a:buNone/>
            </a:pPr>
            <a:r>
              <a:rPr lang="en"/>
              <a:t>https://www.youtube.com/watch?v=YXGkXOeku3c&amp;ab_channel=CryptographyforEverybody</a:t>
            </a:r>
            <a:endParaRPr/>
          </a:p>
          <a:p>
            <a:pPr indent="0" lvl="0" marL="0" rtl="0" algn="l">
              <a:lnSpc>
                <a:spcPct val="100000"/>
              </a:lnSpc>
              <a:spcBef>
                <a:spcPts val="0"/>
              </a:spcBef>
              <a:spcAft>
                <a:spcPts val="0"/>
              </a:spcAft>
              <a:buClr>
                <a:schemeClr val="dk1"/>
              </a:buClr>
              <a:buSzPts val="1100"/>
              <a:buFont typeface="Arial"/>
              <a:buNone/>
            </a:pPr>
            <a:r>
              <a:rPr lang="en"/>
              <a:t>https://www.youtube.com/watch?v=-7FBPgQDX5o&amp;ab_channel=ChristopherLeague</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22ffb2520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22ffb2520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YCbCr (combination creates green)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22ffb2520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22ffb2520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22ffb2520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22ffb2520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From: </a:t>
            </a:r>
            <a:endParaRPr b="1"/>
          </a:p>
          <a:p>
            <a:pPr indent="0" lvl="0" marL="0" rtl="0" algn="l">
              <a:spcBef>
                <a:spcPts val="0"/>
              </a:spcBef>
              <a:spcAft>
                <a:spcPts val="0"/>
              </a:spcAft>
              <a:buClr>
                <a:schemeClr val="dk1"/>
              </a:buClr>
              <a:buSzPts val="1100"/>
              <a:buFont typeface="Arial"/>
              <a:buNone/>
            </a:pPr>
            <a:r>
              <a:rPr b="1" lang="en"/>
              <a:t>Irreversible Compression of Medical Images</a:t>
            </a:r>
            <a:endParaRPr b="1"/>
          </a:p>
          <a:p>
            <a:pPr indent="0" lvl="0" marL="0" rtl="0" algn="l">
              <a:spcBef>
                <a:spcPts val="0"/>
              </a:spcBef>
              <a:spcAft>
                <a:spcPts val="0"/>
              </a:spcAft>
              <a:buNone/>
            </a:pPr>
            <a:r>
              <a:rPr b="1" lang="en"/>
              <a:t>April 2002 Journal of Digital Imaging 15(1):5-14</a:t>
            </a:r>
            <a:endParaRPr b="1"/>
          </a:p>
          <a:p>
            <a:pPr indent="0" lvl="0" marL="0" rtl="0" algn="l">
              <a:spcBef>
                <a:spcPts val="0"/>
              </a:spcBef>
              <a:spcAft>
                <a:spcPts val="0"/>
              </a:spcAft>
              <a:buNone/>
            </a:pPr>
            <a:r>
              <a:t/>
            </a:r>
            <a:endParaRPr b="1"/>
          </a:p>
          <a:p>
            <a:pPr indent="0" lvl="0" marL="0" rtl="0" algn="l">
              <a:spcBef>
                <a:spcPts val="0"/>
              </a:spcBef>
              <a:spcAft>
                <a:spcPts val="0"/>
              </a:spcAft>
              <a:buClr>
                <a:schemeClr val="dk1"/>
              </a:buClr>
              <a:buSzPts val="1100"/>
              <a:buFont typeface="Arial"/>
              <a:buNone/>
            </a:pPr>
            <a:r>
              <a:rPr b="1" lang="en"/>
              <a:t>After DCT computation - most of the information is concentrated in relatively few coefficients in the upper left corner of this DCT image. </a:t>
            </a:r>
            <a:endParaRPr b="1"/>
          </a:p>
          <a:p>
            <a:pPr indent="0" lvl="0" marL="0" rtl="0" algn="l">
              <a:spcBef>
                <a:spcPts val="0"/>
              </a:spcBef>
              <a:spcAft>
                <a:spcPts val="0"/>
              </a:spcAft>
              <a:buNone/>
            </a:pPr>
            <a:r>
              <a:t/>
            </a:r>
            <a:endParaRPr b="1"/>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22ffb25206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22ffb25206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22ffb2520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22ffb2520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https://www.wikiwand.com/en/Discrete_cosine_transform</a:t>
            </a:r>
            <a:endParaRPr/>
          </a:p>
          <a:p>
            <a:pPr indent="0" lvl="0" marL="0" rtl="0" algn="l">
              <a:lnSpc>
                <a:spcPct val="100000"/>
              </a:lnSpc>
              <a:spcBef>
                <a:spcPts val="0"/>
              </a:spcBef>
              <a:spcAft>
                <a:spcPts val="0"/>
              </a:spcAft>
              <a:buClr>
                <a:schemeClr val="dk1"/>
              </a:buClr>
              <a:buSzPts val="1100"/>
              <a:buFont typeface="Arial"/>
              <a:buNone/>
            </a:pPr>
            <a:r>
              <a:rPr lang="en"/>
              <a:t>http://cs.haifa.ac.il/~nimrod/Compression/JPEG/J4DCT-Huff2007-2spp.pdf</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 name="Google Shape;7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https://pypi.org/project/stegano/</a:t>
            </a:r>
            <a:endParaRPr/>
          </a:p>
          <a:p>
            <a:pPr indent="0" lvl="0" marL="0" rtl="0" algn="l">
              <a:lnSpc>
                <a:spcPct val="100000"/>
              </a:lnSpc>
              <a:spcBef>
                <a:spcPts val="0"/>
              </a:spcBef>
              <a:spcAft>
                <a:spcPts val="0"/>
              </a:spcAft>
              <a:buClr>
                <a:schemeClr val="dk1"/>
              </a:buClr>
              <a:buSzPts val="1100"/>
              <a:buFont typeface="Arial"/>
              <a:buNone/>
            </a:pPr>
            <a:r>
              <a:rPr lang="en"/>
              <a:t>https://www.wikiwand.com/en/Steganalysis</a:t>
            </a:r>
            <a:endParaRPr/>
          </a:p>
          <a:p>
            <a:pPr indent="0" lvl="0" marL="0" rtl="0" algn="l">
              <a:lnSpc>
                <a:spcPct val="100000"/>
              </a:lnSpc>
              <a:spcBef>
                <a:spcPts val="0"/>
              </a:spcBef>
              <a:spcAft>
                <a:spcPts val="0"/>
              </a:spcAft>
              <a:buClr>
                <a:schemeClr val="dk1"/>
              </a:buClr>
              <a:buSzPts val="1100"/>
              <a:buFont typeface="Arial"/>
              <a:buNone/>
            </a:pPr>
            <a:r>
              <a:rPr lang="en"/>
              <a:t>https://www.kaggle.com/code/tanulsingh077/steganalysis-complete-understanding-and-model</a:t>
            </a:r>
            <a:endParaRPr/>
          </a:p>
          <a:p>
            <a:pPr indent="0" lvl="0" marL="0" rtl="0" algn="l">
              <a:lnSpc>
                <a:spcPct val="100000"/>
              </a:lnSpc>
              <a:spcBef>
                <a:spcPts val="0"/>
              </a:spcBef>
              <a:spcAft>
                <a:spcPts val="0"/>
              </a:spcAft>
              <a:buClr>
                <a:schemeClr val="dk1"/>
              </a:buClr>
              <a:buSzPts val="1100"/>
              <a:buFont typeface="Arial"/>
              <a:buNone/>
            </a:pPr>
            <a:r>
              <a:rPr lang="en"/>
              <a:t>https://www.krenn.nl/univ/cry/steg/article.pdf</a:t>
            </a:r>
            <a:endParaRPr/>
          </a:p>
          <a:p>
            <a:pPr indent="0" lvl="0" marL="0" rtl="0" algn="l">
              <a:lnSpc>
                <a:spcPct val="100000"/>
              </a:lnSpc>
              <a:spcBef>
                <a:spcPts val="0"/>
              </a:spcBef>
              <a:spcAft>
                <a:spcPts val="0"/>
              </a:spcAft>
              <a:buClr>
                <a:schemeClr val="dk1"/>
              </a:buClr>
              <a:buSzPts val="1100"/>
              <a:buFont typeface="Arial"/>
              <a:buNone/>
            </a:pPr>
            <a:r>
              <a:rPr lang="en"/>
              <a:t>http://www.jjtc.com/Steganalysis/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what optimizer should we choose? AdamP, AdamW</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do we need to reshape the pixels matrix</a:t>
            </a:r>
            <a:endParaRPr/>
          </a:p>
          <a:p>
            <a:pPr indent="0" lvl="0" marL="0" rtl="0" algn="l">
              <a:lnSpc>
                <a:spcPct val="100000"/>
              </a:lnSpc>
              <a:spcBef>
                <a:spcPts val="0"/>
              </a:spcBef>
              <a:spcAft>
                <a:spcPts val="0"/>
              </a:spcAft>
              <a:buSzPts val="1100"/>
              <a:buNone/>
            </a:pPr>
            <a:r>
              <a:rPr lang="en"/>
              <a:t>loss function should wwe choose? CrossEntropy Loss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u="sng">
                <a:solidFill>
                  <a:schemeClr val="hlink"/>
                </a:solidFill>
                <a:hlinkClick r:id="rId2"/>
              </a:rPr>
              <a:t>https://hal.archives-ouvertes.fr/hal-02147763/document</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2010 contest</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Break Our Steganographic System (BOSS)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2017 contest</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u="sng">
                <a:solidFill>
                  <a:schemeClr val="hlink"/>
                </a:solidFill>
                <a:hlinkClick r:id="rId3"/>
              </a:rPr>
              <a:t>https://www.kaggle.com/competitions/sp-society-camera-model-identification/data</a:t>
            </a:r>
            <a:endParaRPr>
              <a:solidFill>
                <a:schemeClr val="dk1"/>
              </a:solidFill>
            </a:endParaRPr>
          </a:p>
          <a:p>
            <a:pPr indent="0" lvl="0" marL="45720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The figures show that the typical academic scenario of steganalysis is very far from realistic setups.</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Google Shape;313;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9" name="Google Shape;319;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https://www.youtube.com/watch?v=rAdLwKJBvPM&amp;ab_channel=AladdinPersson</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we had to use as an evaluation criterion a metric that was used by the Kaggle platform. While we initially wanted to focus on reliable detection (with very low false alarm rates such as the false alarm probability for 50% detection accuracy F P50 or the probability of missed detection for probability of false alarm 0.05) such option was not available from Kaggle. Besides, we have been strongly advised to use a score that measures the overall accuracy, not only at one specific functional point to avoid distinguishing team by only a few images. Therefore, we decided to move to a weighted area under curve (wAUC)</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 name="Google Shape;337;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u="sng">
                <a:solidFill>
                  <a:schemeClr val="hlink"/>
                </a:solidFill>
                <a:hlinkClick r:id="rId2"/>
              </a:rPr>
              <a:t>https://github.com/RishiMalhotra920/Image-Steganalysis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3" name="Google Shape;343;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238f4b87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238f4b87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 name="Google Shape;386;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22dce3b33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22dce3b33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https://medium.com/towards-data-science/read-this-before-using-roc-auc-as-a-metric-c84c2d5af621</a:t>
            </a:r>
            <a:endParaRPr/>
          </a:p>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22dce3b6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22dce3b6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2085c4105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2085c4105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u="sng">
                <a:solidFill>
                  <a:schemeClr val="hlink"/>
                </a:solidFill>
                <a:hlinkClick r:id="rId2"/>
              </a:rPr>
              <a:t>https://hal-utt.archives-ouvertes.fr/hal-02950094/document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u="sng">
                <a:solidFill>
                  <a:schemeClr val="hlink"/>
                </a:solidFill>
                <a:hlinkClick r:id="rId3"/>
              </a:rPr>
              <a:t>https://alaska.utt.fr/#material</a:t>
            </a:r>
            <a:endParaRPr/>
          </a:p>
          <a:p>
            <a:pPr indent="0" lvl="0" marL="0" rtl="0" algn="l">
              <a:lnSpc>
                <a:spcPct val="100000"/>
              </a:lnSpc>
              <a:spcBef>
                <a:spcPts val="0"/>
              </a:spcBef>
              <a:spcAft>
                <a:spcPts val="0"/>
              </a:spcAft>
              <a:buSzPts val="1100"/>
              <a:buNone/>
            </a:pPr>
            <a:r>
              <a:rPr lang="en"/>
              <a:t>of size 512x512, 256x256 for easy use in Deep learning and various sizes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JPEG stegencryption -</a:t>
            </a:r>
            <a:endParaRPr/>
          </a:p>
          <a:p>
            <a:pPr indent="0" lvl="0" marL="0" rtl="0" algn="l">
              <a:lnSpc>
                <a:spcPct val="100000"/>
              </a:lnSpc>
              <a:spcBef>
                <a:spcPts val="0"/>
              </a:spcBef>
              <a:spcAft>
                <a:spcPts val="0"/>
              </a:spcAft>
              <a:buClr>
                <a:schemeClr val="dk1"/>
              </a:buClr>
              <a:buSzPts val="1100"/>
              <a:buFont typeface="Arial"/>
              <a:buNone/>
            </a:pPr>
            <a:r>
              <a:rPr lang="en"/>
              <a:t>The universally adopted JPEG compression scheme and its relative simplicity to be modified.</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47"/>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47"/>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47"/>
          <p:cNvSpPr txBox="1"/>
          <p:nvPr>
            <p:ph type="ctrTitle"/>
          </p:nvPr>
        </p:nvSpPr>
        <p:spPr>
          <a:xfrm>
            <a:off x="3044700" y="1444255"/>
            <a:ext cx="3054600" cy="15372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p:txBody>
      </p:sp>
      <p:sp>
        <p:nvSpPr>
          <p:cNvPr id="13" name="Google Shape;13;p47"/>
          <p:cNvSpPr txBox="1"/>
          <p:nvPr>
            <p:ph idx="1" type="subTitle"/>
          </p:nvPr>
        </p:nvSpPr>
        <p:spPr>
          <a:xfrm>
            <a:off x="3044700" y="3116580"/>
            <a:ext cx="3054600" cy="7014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56"/>
          <p:cNvSpPr txBox="1"/>
          <p:nvPr>
            <p:ph idx="1" type="body"/>
          </p:nvPr>
        </p:nvSpPr>
        <p:spPr>
          <a:xfrm>
            <a:off x="319500" y="421892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2" name="Google Shape;52;p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3" name="Shape 53"/>
        <p:cNvGrpSpPr/>
        <p:nvPr/>
      </p:nvGrpSpPr>
      <p:grpSpPr>
        <a:xfrm>
          <a:off x="0" y="0"/>
          <a:ext cx="0" cy="0"/>
          <a:chOff x="0" y="0"/>
          <a:chExt cx="0" cy="0"/>
        </a:xfrm>
      </p:grpSpPr>
      <p:sp>
        <p:nvSpPr>
          <p:cNvPr id="54" name="Google Shape;54;p57"/>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57"/>
          <p:cNvSpPr txBox="1"/>
          <p:nvPr>
            <p:ph hasCustomPrompt="1" type="title"/>
          </p:nvPr>
        </p:nvSpPr>
        <p:spPr>
          <a:xfrm>
            <a:off x="311700" y="957125"/>
            <a:ext cx="8520600" cy="2128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lt2"/>
              </a:buClr>
              <a:buSzPts val="16000"/>
              <a:buNone/>
              <a:defRPr sz="16000">
                <a:solidFill>
                  <a:schemeClr val="lt2"/>
                </a:solidFill>
              </a:defRPr>
            </a:lvl1pPr>
            <a:lvl2pPr lvl="1" algn="ctr">
              <a:lnSpc>
                <a:spcPct val="100000"/>
              </a:lnSpc>
              <a:spcBef>
                <a:spcPts val="0"/>
              </a:spcBef>
              <a:spcAft>
                <a:spcPts val="0"/>
              </a:spcAft>
              <a:buClr>
                <a:schemeClr val="lt2"/>
              </a:buClr>
              <a:buSzPts val="16000"/>
              <a:buNone/>
              <a:defRPr sz="16000">
                <a:solidFill>
                  <a:schemeClr val="lt2"/>
                </a:solidFill>
              </a:defRPr>
            </a:lvl2pPr>
            <a:lvl3pPr lvl="2" algn="ctr">
              <a:lnSpc>
                <a:spcPct val="100000"/>
              </a:lnSpc>
              <a:spcBef>
                <a:spcPts val="0"/>
              </a:spcBef>
              <a:spcAft>
                <a:spcPts val="0"/>
              </a:spcAft>
              <a:buClr>
                <a:schemeClr val="lt2"/>
              </a:buClr>
              <a:buSzPts val="16000"/>
              <a:buNone/>
              <a:defRPr sz="16000">
                <a:solidFill>
                  <a:schemeClr val="lt2"/>
                </a:solidFill>
              </a:defRPr>
            </a:lvl3pPr>
            <a:lvl4pPr lvl="3" algn="ctr">
              <a:lnSpc>
                <a:spcPct val="100000"/>
              </a:lnSpc>
              <a:spcBef>
                <a:spcPts val="0"/>
              </a:spcBef>
              <a:spcAft>
                <a:spcPts val="0"/>
              </a:spcAft>
              <a:buClr>
                <a:schemeClr val="lt2"/>
              </a:buClr>
              <a:buSzPts val="16000"/>
              <a:buNone/>
              <a:defRPr sz="16000">
                <a:solidFill>
                  <a:schemeClr val="lt2"/>
                </a:solidFill>
              </a:defRPr>
            </a:lvl4pPr>
            <a:lvl5pPr lvl="4" algn="ctr">
              <a:lnSpc>
                <a:spcPct val="100000"/>
              </a:lnSpc>
              <a:spcBef>
                <a:spcPts val="0"/>
              </a:spcBef>
              <a:spcAft>
                <a:spcPts val="0"/>
              </a:spcAft>
              <a:buClr>
                <a:schemeClr val="lt2"/>
              </a:buClr>
              <a:buSzPts val="16000"/>
              <a:buNone/>
              <a:defRPr sz="16000">
                <a:solidFill>
                  <a:schemeClr val="lt2"/>
                </a:solidFill>
              </a:defRPr>
            </a:lvl5pPr>
            <a:lvl6pPr lvl="5" algn="ctr">
              <a:lnSpc>
                <a:spcPct val="100000"/>
              </a:lnSpc>
              <a:spcBef>
                <a:spcPts val="0"/>
              </a:spcBef>
              <a:spcAft>
                <a:spcPts val="0"/>
              </a:spcAft>
              <a:buClr>
                <a:schemeClr val="lt2"/>
              </a:buClr>
              <a:buSzPts val="16000"/>
              <a:buNone/>
              <a:defRPr sz="16000">
                <a:solidFill>
                  <a:schemeClr val="lt2"/>
                </a:solidFill>
              </a:defRPr>
            </a:lvl6pPr>
            <a:lvl7pPr lvl="6" algn="ctr">
              <a:lnSpc>
                <a:spcPct val="100000"/>
              </a:lnSpc>
              <a:spcBef>
                <a:spcPts val="0"/>
              </a:spcBef>
              <a:spcAft>
                <a:spcPts val="0"/>
              </a:spcAft>
              <a:buClr>
                <a:schemeClr val="lt2"/>
              </a:buClr>
              <a:buSzPts val="16000"/>
              <a:buNone/>
              <a:defRPr sz="16000">
                <a:solidFill>
                  <a:schemeClr val="lt2"/>
                </a:solidFill>
              </a:defRPr>
            </a:lvl7pPr>
            <a:lvl8pPr lvl="7" algn="ctr">
              <a:lnSpc>
                <a:spcPct val="100000"/>
              </a:lnSpc>
              <a:spcBef>
                <a:spcPts val="0"/>
              </a:spcBef>
              <a:spcAft>
                <a:spcPts val="0"/>
              </a:spcAft>
              <a:buClr>
                <a:schemeClr val="lt2"/>
              </a:buClr>
              <a:buSzPts val="16000"/>
              <a:buNone/>
              <a:defRPr sz="16000">
                <a:solidFill>
                  <a:schemeClr val="lt2"/>
                </a:solidFill>
              </a:defRPr>
            </a:lvl8pPr>
            <a:lvl9pPr lvl="8" algn="ctr">
              <a:lnSpc>
                <a:spcPct val="100000"/>
              </a:lnSpc>
              <a:spcBef>
                <a:spcPts val="0"/>
              </a:spcBef>
              <a:spcAft>
                <a:spcPts val="0"/>
              </a:spcAft>
              <a:buClr>
                <a:schemeClr val="lt2"/>
              </a:buClr>
              <a:buSzPts val="16000"/>
              <a:buNone/>
              <a:defRPr sz="16000">
                <a:solidFill>
                  <a:schemeClr val="lt2"/>
                </a:solidFill>
              </a:defRPr>
            </a:lvl9pPr>
          </a:lstStyle>
          <a:p>
            <a:r>
              <a:t>xx%</a:t>
            </a:r>
          </a:p>
        </p:txBody>
      </p:sp>
      <p:sp>
        <p:nvSpPr>
          <p:cNvPr id="56" name="Google Shape;56;p57"/>
          <p:cNvSpPr txBox="1"/>
          <p:nvPr>
            <p:ph idx="1" type="body"/>
          </p:nvPr>
        </p:nvSpPr>
        <p:spPr>
          <a:xfrm>
            <a:off x="311700" y="3162000"/>
            <a:ext cx="8520600" cy="10716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7" name="Google Shape;57;p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48"/>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18" name="Google Shape;18;p48"/>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9" name="Google Shape;19;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 name="Shape 20"/>
        <p:cNvGrpSpPr/>
        <p:nvPr/>
      </p:nvGrpSpPr>
      <p:grpSpPr>
        <a:xfrm>
          <a:off x="0" y="0"/>
          <a:ext cx="0" cy="0"/>
          <a:chOff x="0" y="0"/>
          <a:chExt cx="0" cy="0"/>
        </a:xfrm>
      </p:grpSpPr>
      <p:sp>
        <p:nvSpPr>
          <p:cNvPr id="21" name="Google Shape;21;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50"/>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24" name="Google Shape;24;p50"/>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25" name="Google Shape;25;p50"/>
          <p:cNvSpPr txBox="1"/>
          <p:nvPr>
            <p:ph type="title"/>
          </p:nvPr>
        </p:nvSpPr>
        <p:spPr>
          <a:xfrm>
            <a:off x="773700" y="1806450"/>
            <a:ext cx="7596600" cy="15306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4200"/>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p:txBody>
      </p:sp>
      <p:sp>
        <p:nvSpPr>
          <p:cNvPr id="26" name="Google Shape;26;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29" name="Google Shape;29;p51"/>
          <p:cNvSpPr txBox="1"/>
          <p:nvPr>
            <p:ph idx="1" type="body"/>
          </p:nvPr>
        </p:nvSpPr>
        <p:spPr>
          <a:xfrm>
            <a:off x="311700" y="1225225"/>
            <a:ext cx="3999900" cy="3354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0" name="Google Shape;30;p51"/>
          <p:cNvSpPr txBox="1"/>
          <p:nvPr>
            <p:ph idx="2" type="body"/>
          </p:nvPr>
        </p:nvSpPr>
        <p:spPr>
          <a:xfrm>
            <a:off x="4832400" y="1225225"/>
            <a:ext cx="3999900" cy="3354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52"/>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4" name="Google Shape;34;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sp>
        <p:nvSpPr>
          <p:cNvPr id="36" name="Google Shape;36;p5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37" name="Google Shape;37;p53"/>
          <p:cNvSpPr txBox="1"/>
          <p:nvPr>
            <p:ph idx="1" type="body"/>
          </p:nvPr>
        </p:nvSpPr>
        <p:spPr>
          <a:xfrm>
            <a:off x="311700" y="1399400"/>
            <a:ext cx="2808000" cy="27849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8" name="Google Shape;38;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5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54"/>
          <p:cNvSpPr txBox="1"/>
          <p:nvPr>
            <p:ph type="title"/>
          </p:nvPr>
        </p:nvSpPr>
        <p:spPr>
          <a:xfrm>
            <a:off x="490250" y="450150"/>
            <a:ext cx="5878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2" name="Google Shape;42;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 name="Shape 43"/>
        <p:cNvGrpSpPr/>
        <p:nvPr/>
      </p:nvGrpSpPr>
      <p:grpSpPr>
        <a:xfrm>
          <a:off x="0" y="0"/>
          <a:ext cx="0" cy="0"/>
          <a:chOff x="0" y="0"/>
          <a:chExt cx="0" cy="0"/>
        </a:xfrm>
      </p:grpSpPr>
      <p:sp>
        <p:nvSpPr>
          <p:cNvPr id="44" name="Google Shape;44;p55"/>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5" name="Google Shape;45;p55"/>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55"/>
          <p:cNvSpPr txBox="1"/>
          <p:nvPr>
            <p:ph type="title"/>
          </p:nvPr>
        </p:nvSpPr>
        <p:spPr>
          <a:xfrm>
            <a:off x="265500" y="929275"/>
            <a:ext cx="4045200" cy="17862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2"/>
              </a:buClr>
              <a:buSzPts val="4200"/>
              <a:buNone/>
              <a:defRPr>
                <a:solidFill>
                  <a:schemeClr val="lt2"/>
                </a:solidFill>
              </a:defRPr>
            </a:lvl1pPr>
            <a:lvl2pPr lvl="1" algn="ctr">
              <a:lnSpc>
                <a:spcPct val="100000"/>
              </a:lnSpc>
              <a:spcBef>
                <a:spcPts val="0"/>
              </a:spcBef>
              <a:spcAft>
                <a:spcPts val="0"/>
              </a:spcAft>
              <a:buClr>
                <a:schemeClr val="lt2"/>
              </a:buClr>
              <a:buSzPts val="4200"/>
              <a:buNone/>
              <a:defRPr>
                <a:solidFill>
                  <a:schemeClr val="lt2"/>
                </a:solidFill>
              </a:defRPr>
            </a:lvl2pPr>
            <a:lvl3pPr lvl="2" algn="ctr">
              <a:lnSpc>
                <a:spcPct val="100000"/>
              </a:lnSpc>
              <a:spcBef>
                <a:spcPts val="0"/>
              </a:spcBef>
              <a:spcAft>
                <a:spcPts val="0"/>
              </a:spcAft>
              <a:buClr>
                <a:schemeClr val="lt2"/>
              </a:buClr>
              <a:buSzPts val="4200"/>
              <a:buNone/>
              <a:defRPr>
                <a:solidFill>
                  <a:schemeClr val="lt2"/>
                </a:solidFill>
              </a:defRPr>
            </a:lvl3pPr>
            <a:lvl4pPr lvl="3" algn="ctr">
              <a:lnSpc>
                <a:spcPct val="100000"/>
              </a:lnSpc>
              <a:spcBef>
                <a:spcPts val="0"/>
              </a:spcBef>
              <a:spcAft>
                <a:spcPts val="0"/>
              </a:spcAft>
              <a:buClr>
                <a:schemeClr val="lt2"/>
              </a:buClr>
              <a:buSzPts val="4200"/>
              <a:buNone/>
              <a:defRPr>
                <a:solidFill>
                  <a:schemeClr val="lt2"/>
                </a:solidFill>
              </a:defRPr>
            </a:lvl4pPr>
            <a:lvl5pPr lvl="4" algn="ctr">
              <a:lnSpc>
                <a:spcPct val="100000"/>
              </a:lnSpc>
              <a:spcBef>
                <a:spcPts val="0"/>
              </a:spcBef>
              <a:spcAft>
                <a:spcPts val="0"/>
              </a:spcAft>
              <a:buClr>
                <a:schemeClr val="lt2"/>
              </a:buClr>
              <a:buSzPts val="4200"/>
              <a:buNone/>
              <a:defRPr>
                <a:solidFill>
                  <a:schemeClr val="lt2"/>
                </a:solidFill>
              </a:defRPr>
            </a:lvl5pPr>
            <a:lvl6pPr lvl="5" algn="ctr">
              <a:lnSpc>
                <a:spcPct val="100000"/>
              </a:lnSpc>
              <a:spcBef>
                <a:spcPts val="0"/>
              </a:spcBef>
              <a:spcAft>
                <a:spcPts val="0"/>
              </a:spcAft>
              <a:buClr>
                <a:schemeClr val="lt2"/>
              </a:buClr>
              <a:buSzPts val="4200"/>
              <a:buNone/>
              <a:defRPr>
                <a:solidFill>
                  <a:schemeClr val="lt2"/>
                </a:solidFill>
              </a:defRPr>
            </a:lvl6pPr>
            <a:lvl7pPr lvl="6" algn="ctr">
              <a:lnSpc>
                <a:spcPct val="100000"/>
              </a:lnSpc>
              <a:spcBef>
                <a:spcPts val="0"/>
              </a:spcBef>
              <a:spcAft>
                <a:spcPts val="0"/>
              </a:spcAft>
              <a:buClr>
                <a:schemeClr val="lt2"/>
              </a:buClr>
              <a:buSzPts val="4200"/>
              <a:buNone/>
              <a:defRPr>
                <a:solidFill>
                  <a:schemeClr val="lt2"/>
                </a:solidFill>
              </a:defRPr>
            </a:lvl7pPr>
            <a:lvl8pPr lvl="7" algn="ctr">
              <a:lnSpc>
                <a:spcPct val="100000"/>
              </a:lnSpc>
              <a:spcBef>
                <a:spcPts val="0"/>
              </a:spcBef>
              <a:spcAft>
                <a:spcPts val="0"/>
              </a:spcAft>
              <a:buClr>
                <a:schemeClr val="lt2"/>
              </a:buClr>
              <a:buSzPts val="4200"/>
              <a:buNone/>
              <a:defRPr>
                <a:solidFill>
                  <a:schemeClr val="lt2"/>
                </a:solidFill>
              </a:defRPr>
            </a:lvl8pPr>
            <a:lvl9pPr lvl="8" algn="ctr">
              <a:lnSpc>
                <a:spcPct val="100000"/>
              </a:lnSpc>
              <a:spcBef>
                <a:spcPts val="0"/>
              </a:spcBef>
              <a:spcAft>
                <a:spcPts val="0"/>
              </a:spcAft>
              <a:buClr>
                <a:schemeClr val="lt2"/>
              </a:buClr>
              <a:buSzPts val="4200"/>
              <a:buNone/>
              <a:defRPr>
                <a:solidFill>
                  <a:schemeClr val="lt2"/>
                </a:solidFill>
              </a:defRPr>
            </a:lvl9pPr>
          </a:lstStyle>
          <a:p/>
        </p:txBody>
      </p:sp>
      <p:sp>
        <p:nvSpPr>
          <p:cNvPr id="47" name="Google Shape;47;p55"/>
          <p:cNvSpPr txBox="1"/>
          <p:nvPr>
            <p:ph idx="1" type="subTitle"/>
          </p:nvPr>
        </p:nvSpPr>
        <p:spPr>
          <a:xfrm>
            <a:off x="265500" y="2769001"/>
            <a:ext cx="4045200" cy="1574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8" name="Google Shape;48;p55"/>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49" name="Google Shape;49;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46"/>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1pPr>
            <a:lvl2pPr lvl="1"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2pPr>
            <a:lvl3pPr lvl="2"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3pPr>
            <a:lvl4pPr lvl="3"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4pPr>
            <a:lvl5pPr lvl="4"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5pPr>
            <a:lvl6pPr lvl="5"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6pPr>
            <a:lvl7pPr lvl="6"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7pPr>
            <a:lvl8pPr lvl="7"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8pPr>
            <a:lvl9pPr lvl="8"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9pPr>
          </a:lstStyle>
          <a:p/>
        </p:txBody>
      </p:sp>
      <p:sp>
        <p:nvSpPr>
          <p:cNvPr id="7" name="Google Shape;7;p46"/>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1"/>
              </a:buClr>
              <a:buSzPts val="1800"/>
              <a:buFont typeface="Open Sans"/>
              <a:buChar char="●"/>
              <a:defRPr b="0" i="0" sz="1800" u="none" cap="none" strike="noStrike">
                <a:solidFill>
                  <a:schemeClr val="dk1"/>
                </a:solidFill>
                <a:latin typeface="Open Sans"/>
                <a:ea typeface="Open Sans"/>
                <a:cs typeface="Open Sans"/>
                <a:sym typeface="Open Sans"/>
              </a:defRPr>
            </a:lvl1pPr>
            <a:lvl2pPr indent="-317500" lvl="1" marL="9144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2pPr>
            <a:lvl3pPr indent="-317500" lvl="2" marL="13716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3pPr>
            <a:lvl4pPr indent="-317500" lvl="3" marL="18288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4pPr>
            <a:lvl5pPr indent="-317500" lvl="4" marL="22860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5pPr>
            <a:lvl6pPr indent="-317500" lvl="5" marL="27432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9pPr>
          </a:lstStyle>
          <a:p/>
        </p:txBody>
      </p:sp>
      <p:sp>
        <p:nvSpPr>
          <p:cNvPr id="8" name="Google Shape;8;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jis-eurasipjournals.springeropen.com/track/pdf/10.1186/1687-417X-2014-1.pdf"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www.youtube.com/watch?v=LFXN9PiOGtY" TargetMode="External"/><Relationship Id="rId4"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www.wikiwand.com/en/Discrete_cosine_transform" TargetMode="External"/><Relationship Id="rId4" Type="http://schemas.openxmlformats.org/officeDocument/2006/relationships/hyperlink" Target="https://www.wikiwand.com/en/N._Ahmed" TargetMode="External"/><Relationship Id="rId5" Type="http://schemas.openxmlformats.org/officeDocument/2006/relationships/hyperlink" Target="https://www.wikiwand.com/en/K._R._Rao"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s://towardsdatascience.com/revisiting-dct-domain-deep-learning-51458fe2e6e4" TargetMode="External"/><Relationship Id="rId4" Type="http://schemas.openxmlformats.org/officeDocument/2006/relationships/hyperlink" Target="http://www.youtube.com/watch?v=Q2aEzeMDHMA" TargetMode="External"/><Relationship Id="rId5" Type="http://schemas.openxmlformats.org/officeDocument/2006/relationships/image" Target="../media/image5.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hyperlink" Target="http://www.youtube.com/watch?v=TWEXCYQKyDc" TargetMode="External"/><Relationship Id="rId4" Type="http://schemas.openxmlformats.org/officeDocument/2006/relationships/image" Target="../media/image12.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6.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
          <p:cNvSpPr txBox="1"/>
          <p:nvPr>
            <p:ph type="ctrTitle"/>
          </p:nvPr>
        </p:nvSpPr>
        <p:spPr>
          <a:xfrm>
            <a:off x="3044700" y="1444255"/>
            <a:ext cx="3054600" cy="1537200"/>
          </a:xfrm>
          <a:prstGeom prst="rect">
            <a:avLst/>
          </a:prstGeom>
          <a:noFill/>
          <a:ln>
            <a:noFill/>
          </a:ln>
        </p:spPr>
        <p:txBody>
          <a:bodyPr anchorCtr="0" anchor="b" bIns="91425" lIns="91425" spcFirstLastPara="1" rIns="91425" wrap="square" tIns="91425">
            <a:normAutofit fontScale="90000"/>
          </a:bodyPr>
          <a:lstStyle/>
          <a:p>
            <a:pPr indent="0" lvl="0" marL="0" rtl="0" algn="ctr">
              <a:lnSpc>
                <a:spcPct val="100000"/>
              </a:lnSpc>
              <a:spcBef>
                <a:spcPts val="0"/>
              </a:spcBef>
              <a:spcAft>
                <a:spcPts val="0"/>
              </a:spcAft>
              <a:buClr>
                <a:schemeClr val="dk1"/>
              </a:buClr>
              <a:buSzPct val="166666"/>
              <a:buFont typeface="Arial"/>
              <a:buNone/>
            </a:pPr>
            <a:r>
              <a:rPr lang="en" sz="2800"/>
              <a:t>ALASKA2 Image Steganalysis</a:t>
            </a:r>
            <a:endParaRPr sz="2800"/>
          </a:p>
          <a:p>
            <a:pPr indent="0" lvl="0" marL="457200" rtl="0" algn="ctr">
              <a:lnSpc>
                <a:spcPct val="100000"/>
              </a:lnSpc>
              <a:spcBef>
                <a:spcPts val="0"/>
              </a:spcBef>
              <a:spcAft>
                <a:spcPts val="0"/>
              </a:spcAft>
              <a:buSzPct val="111111"/>
              <a:buNone/>
            </a:pPr>
            <a:r>
              <a:t/>
            </a:r>
            <a:endParaRPr/>
          </a:p>
        </p:txBody>
      </p:sp>
      <p:sp>
        <p:nvSpPr>
          <p:cNvPr id="63" name="Google Shape;63;p1"/>
          <p:cNvSpPr txBox="1"/>
          <p:nvPr>
            <p:ph idx="1" type="subTitle"/>
          </p:nvPr>
        </p:nvSpPr>
        <p:spPr>
          <a:xfrm>
            <a:off x="3044700" y="3116580"/>
            <a:ext cx="3054600" cy="7014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1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8"/>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Data-embedding algorithms</a:t>
            </a:r>
            <a:endParaRPr/>
          </a:p>
        </p:txBody>
      </p:sp>
      <p:sp>
        <p:nvSpPr>
          <p:cNvPr id="117" name="Google Shape;117;p8"/>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15000"/>
              </a:lnSpc>
              <a:spcBef>
                <a:spcPts val="0"/>
              </a:spcBef>
              <a:spcAft>
                <a:spcPts val="0"/>
              </a:spcAft>
              <a:buSzPct val="130909"/>
              <a:buNone/>
            </a:pPr>
            <a:r>
              <a:rPr lang="en" sz="2200">
                <a:solidFill>
                  <a:schemeClr val="dk1"/>
                </a:solidFill>
              </a:rPr>
              <a:t>Data can be hidden within images using 3 main algorithms - </a:t>
            </a:r>
            <a:endParaRPr sz="2200">
              <a:solidFill>
                <a:schemeClr val="dk1"/>
              </a:solidFill>
            </a:endParaRPr>
          </a:p>
          <a:p>
            <a:pPr indent="0" lvl="0" marL="0" rtl="0" algn="l">
              <a:lnSpc>
                <a:spcPct val="115000"/>
              </a:lnSpc>
              <a:spcBef>
                <a:spcPts val="1200"/>
              </a:spcBef>
              <a:spcAft>
                <a:spcPts val="0"/>
              </a:spcAft>
              <a:buSzPct val="130909"/>
              <a:buNone/>
            </a:pPr>
            <a:r>
              <a:rPr b="1" lang="en" sz="2200">
                <a:solidFill>
                  <a:schemeClr val="dk1"/>
                </a:solidFill>
              </a:rPr>
              <a:t>JMiPOD</a:t>
            </a:r>
            <a:endParaRPr b="1" sz="2200">
              <a:solidFill>
                <a:schemeClr val="dk1"/>
              </a:solidFill>
            </a:endParaRPr>
          </a:p>
          <a:p>
            <a:pPr indent="0" lvl="0" marL="0" rtl="0" algn="l">
              <a:lnSpc>
                <a:spcPct val="115000"/>
              </a:lnSpc>
              <a:spcBef>
                <a:spcPts val="1200"/>
              </a:spcBef>
              <a:spcAft>
                <a:spcPts val="0"/>
              </a:spcAft>
              <a:buSzPct val="126315"/>
              <a:buNone/>
            </a:pPr>
            <a:r>
              <a:rPr b="1" lang="en" sz="2280"/>
              <a:t>JUNIWARD </a:t>
            </a:r>
            <a:r>
              <a:rPr lang="en" sz="2000">
                <a:highlight>
                  <a:srgbClr val="FFFFFF"/>
                </a:highlight>
                <a:latin typeface="Arial"/>
                <a:ea typeface="Arial"/>
                <a:cs typeface="Arial"/>
                <a:sym typeface="Arial"/>
              </a:rPr>
              <a:t>- Universal Wavelet Relative Distortion</a:t>
            </a:r>
            <a:endParaRPr sz="2000">
              <a:highlight>
                <a:srgbClr val="FFFFFF"/>
              </a:highlight>
              <a:latin typeface="Arial"/>
              <a:ea typeface="Arial"/>
              <a:cs typeface="Arial"/>
              <a:sym typeface="Arial"/>
            </a:endParaRPr>
          </a:p>
          <a:p>
            <a:pPr indent="0" lvl="0" marL="0" rtl="0" algn="l">
              <a:lnSpc>
                <a:spcPct val="115000"/>
              </a:lnSpc>
              <a:spcBef>
                <a:spcPts val="1200"/>
              </a:spcBef>
              <a:spcAft>
                <a:spcPts val="0"/>
              </a:spcAft>
              <a:buSzPct val="130909"/>
              <a:buNone/>
            </a:pPr>
            <a:r>
              <a:rPr b="1" lang="en" sz="2200"/>
              <a:t>UERD</a:t>
            </a:r>
            <a:r>
              <a:rPr lang="en" sz="2200">
                <a:highlight>
                  <a:srgbClr val="FFFFFF"/>
                </a:highlight>
                <a:latin typeface="Arial"/>
                <a:ea typeface="Arial"/>
                <a:cs typeface="Arial"/>
                <a:sym typeface="Arial"/>
              </a:rPr>
              <a:t> - Uniform Embedding Revisited Distortion</a:t>
            </a:r>
            <a:endParaRPr sz="2200">
              <a:highlight>
                <a:srgbClr val="FFFFFF"/>
              </a:highlight>
              <a:latin typeface="Arial"/>
              <a:ea typeface="Arial"/>
              <a:cs typeface="Arial"/>
              <a:sym typeface="Arial"/>
            </a:endParaRPr>
          </a:p>
          <a:p>
            <a:pPr indent="0" lvl="0" marL="0" rtl="0" algn="l">
              <a:lnSpc>
                <a:spcPct val="115000"/>
              </a:lnSpc>
              <a:spcBef>
                <a:spcPts val="1200"/>
              </a:spcBef>
              <a:spcAft>
                <a:spcPts val="0"/>
              </a:spcAft>
              <a:buSzPct val="159999"/>
              <a:buNone/>
            </a:pPr>
            <a:r>
              <a:t/>
            </a:r>
            <a:endParaRPr/>
          </a:p>
          <a:p>
            <a:pPr indent="0" lvl="0" marL="0" rtl="0" algn="l">
              <a:lnSpc>
                <a:spcPct val="115000"/>
              </a:lnSpc>
              <a:spcBef>
                <a:spcPts val="1200"/>
              </a:spcBef>
              <a:spcAft>
                <a:spcPts val="0"/>
              </a:spcAft>
              <a:buSzPct val="159999"/>
              <a:buNone/>
            </a:pPr>
            <a:r>
              <a:t/>
            </a:r>
            <a:endParaRPr/>
          </a:p>
          <a:p>
            <a:pPr indent="0" lvl="0" marL="0" rtl="0" algn="l">
              <a:lnSpc>
                <a:spcPct val="115000"/>
              </a:lnSpc>
              <a:spcBef>
                <a:spcPts val="1200"/>
              </a:spcBef>
              <a:spcAft>
                <a:spcPts val="0"/>
              </a:spcAft>
              <a:buSzPct val="159999"/>
              <a:buNone/>
            </a:pPr>
            <a:r>
              <a:rPr lang="en" u="sng">
                <a:solidFill>
                  <a:schemeClr val="hlink"/>
                </a:solidFill>
                <a:hlinkClick r:id="rId3"/>
              </a:rPr>
              <a:t>https://jis-eurasipjournals.springeropen.com/track/pdf/10.1186/1687-417X-2014-1.pdf</a:t>
            </a:r>
            <a:endParaRPr/>
          </a:p>
          <a:p>
            <a:pPr indent="0" lvl="0" marL="0" rtl="0" algn="l">
              <a:lnSpc>
                <a:spcPct val="115000"/>
              </a:lnSpc>
              <a:spcBef>
                <a:spcPts val="1200"/>
              </a:spcBef>
              <a:spcAft>
                <a:spcPts val="0"/>
              </a:spcAft>
              <a:buClr>
                <a:schemeClr val="dk1"/>
              </a:buClr>
              <a:buSzPct val="61110"/>
              <a:buFont typeface="Arial"/>
              <a:buNone/>
            </a:pPr>
            <a:r>
              <a:t/>
            </a:r>
            <a:endParaRPr/>
          </a:p>
          <a:p>
            <a:pPr indent="0" lvl="0" marL="0" rtl="0" algn="l">
              <a:lnSpc>
                <a:spcPct val="115000"/>
              </a:lnSpc>
              <a:spcBef>
                <a:spcPts val="1200"/>
              </a:spcBef>
              <a:spcAft>
                <a:spcPts val="1200"/>
              </a:spcAft>
              <a:buSzPct val="159999"/>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9"/>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Introduction to JPEG</a:t>
            </a:r>
            <a:endParaRPr/>
          </a:p>
        </p:txBody>
      </p:sp>
      <p:sp>
        <p:nvSpPr>
          <p:cNvPr id="123" name="Google Shape;123;p9"/>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JPEG is not a file format , it's a compressing algorithm for an image file to reduce its size, without losing a lot of information. Steps involved in compressing an image using JPEG image :</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sz="1400"/>
          </a:p>
          <a:p>
            <a:pPr indent="0" lvl="0" marL="0" rtl="0" algn="l">
              <a:lnSpc>
                <a:spcPct val="115000"/>
              </a:lnSpc>
              <a:spcBef>
                <a:spcPts val="1200"/>
              </a:spcBef>
              <a:spcAft>
                <a:spcPts val="0"/>
              </a:spcAft>
              <a:buSzPts val="1800"/>
              <a:buNone/>
            </a:pPr>
            <a:r>
              <a:t/>
            </a:r>
            <a:endParaRPr sz="1400"/>
          </a:p>
          <a:p>
            <a:pPr indent="0" lvl="0" marL="0" rtl="0" algn="l">
              <a:lnSpc>
                <a:spcPct val="150000"/>
              </a:lnSpc>
              <a:spcBef>
                <a:spcPts val="1200"/>
              </a:spcBef>
              <a:spcAft>
                <a:spcPts val="0"/>
              </a:spcAft>
              <a:buSzPts val="1800"/>
              <a:buNone/>
            </a:pPr>
            <a:r>
              <a:t/>
            </a:r>
            <a:endParaRPr sz="1400">
              <a:solidFill>
                <a:schemeClr val="dk1"/>
              </a:solidFill>
            </a:endParaRPr>
          </a:p>
          <a:p>
            <a:pPr indent="0" lvl="0" marL="0" rtl="0" algn="l">
              <a:lnSpc>
                <a:spcPct val="115000"/>
              </a:lnSpc>
              <a:spcBef>
                <a:spcPts val="1200"/>
              </a:spcBef>
              <a:spcAft>
                <a:spcPts val="0"/>
              </a:spcAft>
              <a:buSzPts val="1800"/>
              <a:buNone/>
            </a:pPr>
            <a:r>
              <a:t/>
            </a:r>
            <a:endParaRPr sz="1400">
              <a:solidFill>
                <a:schemeClr val="dk1"/>
              </a:solidFill>
            </a:endParaRPr>
          </a:p>
          <a:p>
            <a:pPr indent="0" lvl="0" marL="0" rtl="0" algn="l">
              <a:lnSpc>
                <a:spcPct val="115000"/>
              </a:lnSpc>
              <a:spcBef>
                <a:spcPts val="1200"/>
              </a:spcBef>
              <a:spcAft>
                <a:spcPts val="0"/>
              </a:spcAft>
              <a:buSzPts val="1800"/>
              <a:buNone/>
            </a:pPr>
            <a:r>
              <a:t/>
            </a:r>
            <a:endParaRPr sz="1400"/>
          </a:p>
          <a:p>
            <a:pPr indent="0" lvl="0" marL="0" rtl="0" algn="l">
              <a:lnSpc>
                <a:spcPct val="115000"/>
              </a:lnSpc>
              <a:spcBef>
                <a:spcPts val="1200"/>
              </a:spcBef>
              <a:spcAft>
                <a:spcPts val="1200"/>
              </a:spcAft>
              <a:buSzPts val="1800"/>
              <a:buNone/>
            </a:pPr>
            <a:r>
              <a:t/>
            </a:r>
            <a:endParaRPr sz="1400"/>
          </a:p>
        </p:txBody>
      </p:sp>
      <p:pic>
        <p:nvPicPr>
          <p:cNvPr id="124" name="Google Shape;124;p9"/>
          <p:cNvPicPr preferRelativeResize="0"/>
          <p:nvPr/>
        </p:nvPicPr>
        <p:blipFill rotWithShape="1">
          <a:blip r:embed="rId3">
            <a:alphaModFix/>
          </a:blip>
          <a:srcRect b="0" l="0" r="0" t="0"/>
          <a:stretch/>
        </p:blipFill>
        <p:spPr>
          <a:xfrm>
            <a:off x="1685088" y="2226600"/>
            <a:ext cx="5953125" cy="2819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10"/>
          <p:cNvPicPr preferRelativeResize="0"/>
          <p:nvPr/>
        </p:nvPicPr>
        <p:blipFill rotWithShape="1">
          <a:blip r:embed="rId3">
            <a:alphaModFix/>
          </a:blip>
          <a:srcRect b="0" l="0" r="0" t="0"/>
          <a:stretch/>
        </p:blipFill>
        <p:spPr>
          <a:xfrm>
            <a:off x="773200" y="432175"/>
            <a:ext cx="7115726" cy="42030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Colour Spaces</a:t>
            </a:r>
            <a:endParaRPr/>
          </a:p>
        </p:txBody>
      </p:sp>
      <p:sp>
        <p:nvSpPr>
          <p:cNvPr id="135" name="Google Shape;135;p11"/>
          <p:cNvSpPr txBox="1"/>
          <p:nvPr>
            <p:ph idx="1" type="body"/>
          </p:nvPr>
        </p:nvSpPr>
        <p:spPr>
          <a:xfrm>
            <a:off x="4964200" y="1225225"/>
            <a:ext cx="38682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A way of representing the colors of an image.</a:t>
            </a:r>
            <a:endParaRPr/>
          </a:p>
          <a:p>
            <a:pPr indent="0" lvl="0" marL="0" rtl="0" algn="l">
              <a:lnSpc>
                <a:spcPct val="115000"/>
              </a:lnSpc>
              <a:spcBef>
                <a:spcPts val="1200"/>
              </a:spcBef>
              <a:spcAft>
                <a:spcPts val="0"/>
              </a:spcAft>
              <a:buSzPts val="1800"/>
              <a:buNone/>
            </a:pPr>
            <a:r>
              <a:rPr lang="en"/>
              <a:t>YCbCr color model:</a:t>
            </a:r>
            <a:endParaRPr/>
          </a:p>
          <a:p>
            <a:pPr indent="0" lvl="0" marL="0" rtl="0" algn="l">
              <a:lnSpc>
                <a:spcPct val="115000"/>
              </a:lnSpc>
              <a:spcBef>
                <a:spcPts val="1200"/>
              </a:spcBef>
              <a:spcAft>
                <a:spcPts val="0"/>
              </a:spcAft>
              <a:buClr>
                <a:schemeClr val="dk1"/>
              </a:buClr>
              <a:buSzPts val="1100"/>
              <a:buFont typeface="Arial"/>
              <a:buNone/>
            </a:pPr>
            <a:r>
              <a:rPr lang="en"/>
              <a:t>YCbCr model exploits the property of the visual system that more sensitive to changes luminance than to change hue.</a:t>
            </a:r>
            <a:endParaRPr/>
          </a:p>
          <a:p>
            <a:pPr indent="0" lvl="0" marL="457200" rtl="0" algn="l">
              <a:lnSpc>
                <a:spcPct val="115000"/>
              </a:lnSpc>
              <a:spcBef>
                <a:spcPts val="1200"/>
              </a:spcBef>
              <a:spcAft>
                <a:spcPts val="700"/>
              </a:spcAft>
              <a:buSzPts val="1800"/>
              <a:buNone/>
            </a:pPr>
            <a:r>
              <a:t/>
            </a:r>
            <a:endParaRPr/>
          </a:p>
        </p:txBody>
      </p:sp>
      <p:pic>
        <p:nvPicPr>
          <p:cNvPr descr="Harry's: http://www.harrys.com/ use coupon code &quot;COMPUTERPHILE&quot; for $5 off&#10;What's a colourspace and why do we have different ones? It's horses for courses as Image Analyst Mike Pound explains.&#10;&#10;Digital Images: https://www.youtube.com/playlist?list=PLzH6n4zXuckpbNdFO2WW78evpMBqgqyp8 &#10;Atari ST: Pushing the Limits: https://youtu.be/3OdtfsXOkEY &#10;Professor Steve Furber on ARM: COMING SOON!&#10;Universe of Triangles: https://www.youtube.com/playlist?list=PLzH6n4zXuckrPkEUK5iMQrQyvj9Z6WCrm &#10;&#10;http://www.facebook.com/computerphile&#10;https://twitter.com/computer_phile&#10;&#10;This video was filmed and edited by Sean Riley.&#10;&#10;Computer Science at the University of Nottingham: http://bit.ly/nottscomputer&#10;&#10;Computerphile is a sister project to Brady Haran's Numberphile. More at http://www.bradyharan.com" id="136" name="Google Shape;136;p11" title="Colourspaces (JPEG Pt0)- Computerphile">
            <a:hlinkClick r:id="rId3"/>
          </p:cNvPr>
          <p:cNvPicPr preferRelativeResize="0"/>
          <p:nvPr/>
        </p:nvPicPr>
        <p:blipFill rotWithShape="1">
          <a:blip r:embed="rId4">
            <a:alphaModFix/>
          </a:blip>
          <a:srcRect b="0" l="0" r="0" t="0"/>
          <a:stretch/>
        </p:blipFill>
        <p:spPr>
          <a:xfrm>
            <a:off x="311700" y="1147225"/>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1000"/>
                                        <p:tgtEl>
                                          <p:spTgt spid="1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2"/>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Step1: color transformation</a:t>
            </a:r>
            <a:endParaRPr/>
          </a:p>
        </p:txBody>
      </p:sp>
      <p:sp>
        <p:nvSpPr>
          <p:cNvPr id="142" name="Google Shape;142;p12"/>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143" name="Google Shape;143;p12"/>
          <p:cNvPicPr preferRelativeResize="0"/>
          <p:nvPr/>
        </p:nvPicPr>
        <p:blipFill rotWithShape="1">
          <a:blip r:embed="rId3">
            <a:alphaModFix/>
          </a:blip>
          <a:srcRect b="0" l="0" r="0" t="0"/>
          <a:stretch/>
        </p:blipFill>
        <p:spPr>
          <a:xfrm>
            <a:off x="1792925" y="1147225"/>
            <a:ext cx="6423974" cy="36048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3"/>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Color Space Transformation</a:t>
            </a:r>
            <a:endParaRPr/>
          </a:p>
        </p:txBody>
      </p:sp>
      <p:sp>
        <p:nvSpPr>
          <p:cNvPr id="149" name="Google Shape;149;p13"/>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1550">
                <a:latin typeface="Arial"/>
                <a:ea typeface="Arial"/>
                <a:cs typeface="Arial"/>
                <a:sym typeface="Arial"/>
              </a:rPr>
              <a:t>Firstly the image is converted into YCbCr from RGB channels. YCbCr and RGB are both color spaces having different channels where YCbCr consists of three channels as Luminance(Y), Cb and Cr are the chromaticity - Cb (Cb is blue minus luma (B-Y)), Cr (Cr is red minus luma (R-Y)).</a:t>
            </a:r>
            <a:endParaRPr sz="1550">
              <a:latin typeface="Arial"/>
              <a:ea typeface="Arial"/>
              <a:cs typeface="Arial"/>
              <a:sym typeface="Arial"/>
            </a:endParaRPr>
          </a:p>
          <a:p>
            <a:pPr indent="0" lvl="0" marL="0" rtl="0" algn="l">
              <a:lnSpc>
                <a:spcPct val="115000"/>
              </a:lnSpc>
              <a:spcBef>
                <a:spcPts val="700"/>
              </a:spcBef>
              <a:spcAft>
                <a:spcPts val="0"/>
              </a:spcAft>
              <a:buSzPts val="1800"/>
              <a:buNone/>
            </a:pPr>
            <a:r>
              <a:rPr lang="en" sz="1550">
                <a:latin typeface="Arial"/>
                <a:ea typeface="Arial"/>
                <a:cs typeface="Arial"/>
                <a:sym typeface="Arial"/>
              </a:rPr>
              <a:t>Only Y component will show black/white TV. </a:t>
            </a:r>
            <a:endParaRPr sz="1550">
              <a:latin typeface="Arial"/>
              <a:ea typeface="Arial"/>
              <a:cs typeface="Arial"/>
              <a:sym typeface="Arial"/>
            </a:endParaRPr>
          </a:p>
          <a:p>
            <a:pPr indent="0" lvl="0" marL="0" rtl="0" algn="l">
              <a:lnSpc>
                <a:spcPct val="115000"/>
              </a:lnSpc>
              <a:spcBef>
                <a:spcPts val="700"/>
              </a:spcBef>
              <a:spcAft>
                <a:spcPts val="0"/>
              </a:spcAft>
              <a:buSzPts val="1800"/>
              <a:buNone/>
            </a:pPr>
            <a:r>
              <a:rPr lang="en" sz="1550">
                <a:latin typeface="Arial"/>
                <a:ea typeface="Arial"/>
                <a:cs typeface="Arial"/>
                <a:sym typeface="Arial"/>
              </a:rPr>
              <a:t>More bits are used for Y, and less bits for Cb or Cr.</a:t>
            </a:r>
            <a:endParaRPr sz="1550">
              <a:latin typeface="Arial"/>
              <a:ea typeface="Arial"/>
              <a:cs typeface="Arial"/>
              <a:sym typeface="Arial"/>
            </a:endParaRPr>
          </a:p>
          <a:p>
            <a:pPr indent="0" lvl="0" marL="0" rtl="0" algn="l">
              <a:lnSpc>
                <a:spcPct val="115000"/>
              </a:lnSpc>
              <a:spcBef>
                <a:spcPts val="700"/>
              </a:spcBef>
              <a:spcAft>
                <a:spcPts val="1200"/>
              </a:spcAft>
              <a:buSzPts val="1800"/>
              <a:buNone/>
            </a:pPr>
            <a:r>
              <a:t/>
            </a:r>
            <a:endParaRPr/>
          </a:p>
        </p:txBody>
      </p:sp>
      <p:pic>
        <p:nvPicPr>
          <p:cNvPr id="150" name="Google Shape;150;p13"/>
          <p:cNvPicPr preferRelativeResize="0"/>
          <p:nvPr/>
        </p:nvPicPr>
        <p:blipFill rotWithShape="1">
          <a:blip r:embed="rId3">
            <a:alphaModFix/>
          </a:blip>
          <a:srcRect b="0" l="0" r="0" t="0"/>
          <a:stretch/>
        </p:blipFill>
        <p:spPr>
          <a:xfrm>
            <a:off x="4807325" y="3064025"/>
            <a:ext cx="3854825" cy="1381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4"/>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Step 2 : Discrete Cosine Transform</a:t>
            </a:r>
            <a:endParaRPr/>
          </a:p>
        </p:txBody>
      </p:sp>
      <p:sp>
        <p:nvSpPr>
          <p:cNvPr id="156" name="Google Shape;156;p14"/>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157" name="Google Shape;157;p14"/>
          <p:cNvPicPr preferRelativeResize="0"/>
          <p:nvPr/>
        </p:nvPicPr>
        <p:blipFill rotWithShape="1">
          <a:blip r:embed="rId3">
            <a:alphaModFix/>
          </a:blip>
          <a:srcRect b="0" l="0" r="0" t="0"/>
          <a:stretch/>
        </p:blipFill>
        <p:spPr>
          <a:xfrm>
            <a:off x="1454525" y="1299225"/>
            <a:ext cx="6234949" cy="32799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122ffb25206_0_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JPEG Encoding &amp; </a:t>
            </a:r>
            <a:r>
              <a:rPr lang="en"/>
              <a:t>DCT</a:t>
            </a:r>
            <a:endParaRPr/>
          </a:p>
        </p:txBody>
      </p:sp>
      <p:sp>
        <p:nvSpPr>
          <p:cNvPr id="163" name="Google Shape;163;g122ffb25206_0_0"/>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50">
                <a:highlight>
                  <a:srgbClr val="FFFFFF"/>
                </a:highlight>
                <a:latin typeface="Lora"/>
                <a:ea typeface="Lora"/>
                <a:cs typeface="Lora"/>
                <a:sym typeface="Lora"/>
              </a:rPr>
              <a:t>The most widely used lossy compression algorithm is the </a:t>
            </a:r>
            <a:r>
              <a:rPr lang="en" sz="1250">
                <a:solidFill>
                  <a:srgbClr val="1559B5"/>
                </a:solidFill>
                <a:highlight>
                  <a:srgbClr val="FFFFFF"/>
                </a:highlight>
                <a:uFill>
                  <a:noFill/>
                </a:uFill>
                <a:latin typeface="Lora"/>
                <a:ea typeface="Lora"/>
                <a:cs typeface="Lora"/>
                <a:sym typeface="Lora"/>
                <a:hlinkClick r:id="rId3">
                  <a:extLst>
                    <a:ext uri="{A12FA001-AC4F-418D-AE19-62706E023703}">
                      <ahyp:hlinkClr val="tx"/>
                    </a:ext>
                  </a:extLst>
                </a:hlinkClick>
              </a:rPr>
              <a:t>discrete cosine transform</a:t>
            </a:r>
            <a:r>
              <a:rPr lang="en" sz="1250">
                <a:highlight>
                  <a:srgbClr val="FFFFFF"/>
                </a:highlight>
                <a:latin typeface="Lora"/>
                <a:ea typeface="Lora"/>
                <a:cs typeface="Lora"/>
                <a:sym typeface="Lora"/>
              </a:rPr>
              <a:t> (DCT), first published by </a:t>
            </a:r>
            <a:r>
              <a:rPr lang="en" sz="1250">
                <a:solidFill>
                  <a:srgbClr val="1559B5"/>
                </a:solidFill>
                <a:highlight>
                  <a:srgbClr val="FFFFFF"/>
                </a:highlight>
                <a:uFill>
                  <a:noFill/>
                </a:uFill>
                <a:latin typeface="Lora"/>
                <a:ea typeface="Lora"/>
                <a:cs typeface="Lora"/>
                <a:sym typeface="Lora"/>
                <a:hlinkClick r:id="rId4">
                  <a:extLst>
                    <a:ext uri="{A12FA001-AC4F-418D-AE19-62706E023703}">
                      <ahyp:hlinkClr val="tx"/>
                    </a:ext>
                  </a:extLst>
                </a:hlinkClick>
              </a:rPr>
              <a:t>Nasir Ahmed</a:t>
            </a:r>
            <a:r>
              <a:rPr lang="en" sz="1250">
                <a:highlight>
                  <a:srgbClr val="FFFFFF"/>
                </a:highlight>
                <a:latin typeface="Lora"/>
                <a:ea typeface="Lora"/>
                <a:cs typeface="Lora"/>
                <a:sym typeface="Lora"/>
              </a:rPr>
              <a:t>, T. Natarajan and </a:t>
            </a:r>
            <a:r>
              <a:rPr lang="en" sz="1250">
                <a:solidFill>
                  <a:srgbClr val="1559B5"/>
                </a:solidFill>
                <a:highlight>
                  <a:srgbClr val="FFFFFF"/>
                </a:highlight>
                <a:uFill>
                  <a:noFill/>
                </a:uFill>
                <a:latin typeface="Lora"/>
                <a:ea typeface="Lora"/>
                <a:cs typeface="Lora"/>
                <a:sym typeface="Lora"/>
                <a:hlinkClick r:id="rId5">
                  <a:extLst>
                    <a:ext uri="{A12FA001-AC4F-418D-AE19-62706E023703}">
                      <ahyp:hlinkClr val="tx"/>
                    </a:ext>
                  </a:extLst>
                </a:hlinkClick>
              </a:rPr>
              <a:t>K. R. Rao</a:t>
            </a:r>
            <a:r>
              <a:rPr lang="en" sz="1250">
                <a:highlight>
                  <a:srgbClr val="FFFFFF"/>
                </a:highlight>
                <a:latin typeface="Lora"/>
                <a:ea typeface="Lora"/>
                <a:cs typeface="Lora"/>
                <a:sym typeface="Lora"/>
              </a:rPr>
              <a:t> in 1974.</a:t>
            </a:r>
            <a:endParaRPr sz="1250">
              <a:highlight>
                <a:srgbClr val="FFFFFF"/>
              </a:highlight>
              <a:latin typeface="Lora"/>
              <a:ea typeface="Lora"/>
              <a:cs typeface="Lora"/>
              <a:sym typeface="Lora"/>
            </a:endParaRPr>
          </a:p>
          <a:p>
            <a:pPr indent="0" lvl="0" marL="0" rtl="0" algn="l">
              <a:spcBef>
                <a:spcPts val="0"/>
              </a:spcBef>
              <a:spcAft>
                <a:spcPts val="0"/>
              </a:spcAft>
              <a:buNone/>
            </a:pPr>
            <a:r>
              <a:t/>
            </a:r>
            <a:endParaRPr sz="1250">
              <a:highlight>
                <a:srgbClr val="FFFFFF"/>
              </a:highlight>
              <a:latin typeface="Lora"/>
              <a:ea typeface="Lora"/>
              <a:cs typeface="Lora"/>
              <a:sym typeface="Lora"/>
            </a:endParaRPr>
          </a:p>
          <a:p>
            <a:pPr indent="0" lvl="0" marL="0" rtl="0" algn="l">
              <a:spcBef>
                <a:spcPts val="0"/>
              </a:spcBef>
              <a:spcAft>
                <a:spcPts val="0"/>
              </a:spcAft>
              <a:buNone/>
            </a:pPr>
            <a:r>
              <a:t/>
            </a:r>
            <a:endParaRPr sz="1250">
              <a:highlight>
                <a:srgbClr val="FFFFFF"/>
              </a:highlight>
              <a:latin typeface="Lora"/>
              <a:ea typeface="Lora"/>
              <a:cs typeface="Lora"/>
              <a:sym typeface="Lora"/>
            </a:endParaRPr>
          </a:p>
          <a:p>
            <a:pPr indent="0" lvl="0" marL="0" rtl="0" algn="l">
              <a:spcBef>
                <a:spcPts val="0"/>
              </a:spcBef>
              <a:spcAft>
                <a:spcPts val="0"/>
              </a:spcAft>
              <a:buNone/>
            </a:pPr>
            <a:r>
              <a:rPr lang="en" sz="1250">
                <a:highlight>
                  <a:srgbClr val="FFFFFF"/>
                </a:highlight>
                <a:latin typeface="Lora"/>
                <a:ea typeface="Lora"/>
                <a:cs typeface="Lora"/>
                <a:sym typeface="Lora"/>
              </a:rPr>
              <a:t>The human eye has difficulty </a:t>
            </a:r>
            <a:r>
              <a:rPr lang="en" sz="1250">
                <a:highlight>
                  <a:srgbClr val="FFFFFF"/>
                </a:highlight>
                <a:latin typeface="Lora"/>
                <a:ea typeface="Lora"/>
                <a:cs typeface="Lora"/>
                <a:sym typeface="Lora"/>
              </a:rPr>
              <a:t>identifying details that are very close together.</a:t>
            </a:r>
            <a:endParaRPr sz="1250">
              <a:highlight>
                <a:srgbClr val="FFFFFF"/>
              </a:highlight>
              <a:latin typeface="Lora"/>
              <a:ea typeface="Lora"/>
              <a:cs typeface="Lora"/>
              <a:sym typeface="Lora"/>
            </a:endParaRPr>
          </a:p>
          <a:p>
            <a:pPr indent="0" lvl="0" marL="0" rtl="0" algn="l">
              <a:spcBef>
                <a:spcPts val="0"/>
              </a:spcBef>
              <a:spcAft>
                <a:spcPts val="0"/>
              </a:spcAft>
              <a:buNone/>
            </a:pPr>
            <a:r>
              <a:rPr lang="en" sz="1250">
                <a:highlight>
                  <a:srgbClr val="FFFFFF"/>
                </a:highlight>
                <a:latin typeface="Lora"/>
                <a:ea typeface="Lora"/>
                <a:cs typeface="Lora"/>
                <a:sym typeface="Lora"/>
              </a:rPr>
              <a:t>Such details can be discarded without apparent loss of quality.</a:t>
            </a:r>
            <a:endParaRPr sz="1250">
              <a:highlight>
                <a:srgbClr val="FFFFFF"/>
              </a:highlight>
              <a:latin typeface="Lora"/>
              <a:ea typeface="Lora"/>
              <a:cs typeface="Lora"/>
              <a:sym typeface="Lora"/>
            </a:endParaRPr>
          </a:p>
          <a:p>
            <a:pPr indent="0" lvl="0" marL="0" rtl="0" algn="l">
              <a:spcBef>
                <a:spcPts val="0"/>
              </a:spcBef>
              <a:spcAft>
                <a:spcPts val="0"/>
              </a:spcAft>
              <a:buNone/>
            </a:pPr>
            <a:r>
              <a:rPr lang="en" sz="1250">
                <a:highlight>
                  <a:srgbClr val="FFFFFF"/>
                </a:highlight>
                <a:latin typeface="Lora"/>
                <a:ea typeface="Lora"/>
                <a:cs typeface="Lora"/>
                <a:sym typeface="Lora"/>
              </a:rPr>
              <a:t>But how do we identify this?</a:t>
            </a:r>
            <a:endParaRPr sz="1250">
              <a:highlight>
                <a:srgbClr val="FFFFFF"/>
              </a:highlight>
              <a:latin typeface="Lora"/>
              <a:ea typeface="Lora"/>
              <a:cs typeface="Lora"/>
              <a:sym typeface="Lora"/>
            </a:endParaRPr>
          </a:p>
          <a:p>
            <a:pPr indent="0" lvl="0" marL="0" rtl="0" algn="l">
              <a:spcBef>
                <a:spcPts val="0"/>
              </a:spcBef>
              <a:spcAft>
                <a:spcPts val="0"/>
              </a:spcAft>
              <a:buNone/>
            </a:pPr>
            <a:r>
              <a:rPr lang="en" sz="1250">
                <a:highlight>
                  <a:srgbClr val="FFFFFF"/>
                </a:highlight>
                <a:latin typeface="Lora"/>
                <a:ea typeface="Lora"/>
                <a:cs typeface="Lora"/>
                <a:sym typeface="Lora"/>
              </a:rPr>
              <a:t>In order to find such details, we have to represent an image in terms of its frequencies.</a:t>
            </a:r>
            <a:endParaRPr sz="1250">
              <a:highlight>
                <a:srgbClr val="FFFFFF"/>
              </a:highlight>
              <a:latin typeface="Lora"/>
              <a:ea typeface="Lora"/>
              <a:cs typeface="Lora"/>
              <a:sym typeface="Lora"/>
            </a:endParaRPr>
          </a:p>
          <a:p>
            <a:pPr indent="0" lvl="0" marL="0" rtl="0" algn="l">
              <a:spcBef>
                <a:spcPts val="0"/>
              </a:spcBef>
              <a:spcAft>
                <a:spcPts val="0"/>
              </a:spcAft>
              <a:buNone/>
            </a:pPr>
            <a:r>
              <a:t/>
            </a:r>
            <a:endParaRPr sz="1250">
              <a:highlight>
                <a:srgbClr val="FFFFFF"/>
              </a:highlight>
              <a:latin typeface="Lora"/>
              <a:ea typeface="Lora"/>
              <a:cs typeface="Lora"/>
              <a:sym typeface="Lora"/>
            </a:endParaRPr>
          </a:p>
          <a:p>
            <a:pPr indent="0" lvl="0" marL="0" rtl="0" algn="l">
              <a:spcBef>
                <a:spcPts val="0"/>
              </a:spcBef>
              <a:spcAft>
                <a:spcPts val="0"/>
              </a:spcAft>
              <a:buNone/>
            </a:pPr>
            <a:r>
              <a:rPr lang="en" sz="1250">
                <a:highlight>
                  <a:srgbClr val="FFFFFF"/>
                </a:highlight>
                <a:latin typeface="Lora"/>
                <a:ea typeface="Lora"/>
                <a:cs typeface="Lora"/>
                <a:sym typeface="Lora"/>
              </a:rPr>
              <a:t>Understanding Frequency</a:t>
            </a:r>
            <a:endParaRPr sz="1250">
              <a:highlight>
                <a:srgbClr val="FFFFFF"/>
              </a:highlight>
              <a:latin typeface="Lora"/>
              <a:ea typeface="Lora"/>
              <a:cs typeface="Lora"/>
              <a:sym typeface="Lora"/>
            </a:endParaRPr>
          </a:p>
          <a:p>
            <a:pPr indent="0" lvl="0" marL="0" rtl="0" algn="l">
              <a:spcBef>
                <a:spcPts val="0"/>
              </a:spcBef>
              <a:spcAft>
                <a:spcPts val="0"/>
              </a:spcAft>
              <a:buNone/>
            </a:pPr>
            <a:r>
              <a:rPr lang="en" sz="1250">
                <a:highlight>
                  <a:srgbClr val="FFFFFF"/>
                </a:highlight>
                <a:latin typeface="Lora"/>
                <a:ea typeface="Lora"/>
                <a:cs typeface="Lora"/>
                <a:sym typeface="Lora"/>
              </a:rPr>
              <a:t>Sine wave: repeats at a fixed interval</a:t>
            </a:r>
            <a:endParaRPr sz="1250">
              <a:highlight>
                <a:srgbClr val="FFFFFF"/>
              </a:highlight>
              <a:latin typeface="Lora"/>
              <a:ea typeface="Lora"/>
              <a:cs typeface="Lora"/>
              <a:sym typeface="Lora"/>
            </a:endParaRPr>
          </a:p>
          <a:p>
            <a:pPr indent="0" lvl="0" marL="0" rtl="0" algn="l">
              <a:spcBef>
                <a:spcPts val="0"/>
              </a:spcBef>
              <a:spcAft>
                <a:spcPts val="0"/>
              </a:spcAft>
              <a:buNone/>
            </a:pPr>
            <a:r>
              <a:rPr lang="en" sz="1250">
                <a:highlight>
                  <a:srgbClr val="FFFFFF"/>
                </a:highlight>
                <a:latin typeface="Lora"/>
                <a:ea typeface="Lora"/>
                <a:cs typeface="Lora"/>
                <a:sym typeface="Lora"/>
              </a:rPr>
              <a:t>Frequency: number of occurrences of the repeating segment per unit time. </a:t>
            </a:r>
            <a:endParaRPr sz="1250">
              <a:highlight>
                <a:srgbClr val="FFFFFF"/>
              </a:highlight>
              <a:latin typeface="Lora"/>
              <a:ea typeface="Lora"/>
              <a:cs typeface="Lora"/>
              <a:sym typeface="Lora"/>
            </a:endParaRPr>
          </a:p>
          <a:p>
            <a:pPr indent="0" lvl="0" marL="0" rtl="0" algn="l">
              <a:spcBef>
                <a:spcPts val="0"/>
              </a:spcBef>
              <a:spcAft>
                <a:spcPts val="0"/>
              </a:spcAft>
              <a:buNone/>
            </a:pPr>
            <a:r>
              <a:t/>
            </a:r>
            <a:endParaRPr sz="1250">
              <a:highlight>
                <a:srgbClr val="FFFFFF"/>
              </a:highlight>
              <a:latin typeface="Lora"/>
              <a:ea typeface="Lora"/>
              <a:cs typeface="Lora"/>
              <a:sym typeface="Lor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122ffb25206_0_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Expressing Images in Frequencies</a:t>
            </a:r>
            <a:endParaRPr/>
          </a:p>
        </p:txBody>
      </p:sp>
      <p:sp>
        <p:nvSpPr>
          <p:cNvPr id="169" name="Google Shape;169;g122ffb25206_0_8"/>
          <p:cNvSpPr txBox="1"/>
          <p:nvPr>
            <p:ph idx="1" type="body"/>
          </p:nvPr>
        </p:nvSpPr>
        <p:spPr>
          <a:xfrm>
            <a:off x="311700" y="1225225"/>
            <a:ext cx="8520600" cy="3354000"/>
          </a:xfrm>
          <a:prstGeom prst="rect">
            <a:avLst/>
          </a:prstGeom>
        </p:spPr>
        <p:txBody>
          <a:bodyPr anchorCtr="0" anchor="t" bIns="91425" lIns="91425" spcFirstLastPara="1" rIns="91425" wrap="square" tIns="91425">
            <a:normAutofit fontScale="40000"/>
          </a:bodyPr>
          <a:lstStyle/>
          <a:p>
            <a:pPr indent="0" lvl="0" marL="0" rtl="0" algn="l">
              <a:spcBef>
                <a:spcPts val="0"/>
              </a:spcBef>
              <a:spcAft>
                <a:spcPts val="0"/>
              </a:spcAft>
              <a:buNone/>
            </a:pPr>
            <a:r>
              <a:rPr lang="en"/>
              <a:t>Instead of dealing with amplitude of sound - intensities of pixels on an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 to work out frequency representation from an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Highest frequencies - where our eyes not good at detect changes at details that are close together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DCT helps us separate these </a:t>
            </a:r>
            <a:r>
              <a:rPr lang="en"/>
              <a:t>frequency</a:t>
            </a:r>
            <a:r>
              <a:rPr lang="en"/>
              <a:t> from the rest of the image.</a:t>
            </a:r>
            <a:endParaRPr/>
          </a:p>
          <a:p>
            <a:pPr indent="0" lvl="0" marL="0" rtl="0" algn="l">
              <a:spcBef>
                <a:spcPts val="0"/>
              </a:spcBef>
              <a:spcAft>
                <a:spcPts val="0"/>
              </a:spcAft>
              <a:buNone/>
            </a:pPr>
            <a:r>
              <a:rPr lang="en"/>
              <a:t>Given a complex final image, we want to break it down to individual frequencies.</a:t>
            </a:r>
            <a:endParaRPr/>
          </a:p>
          <a:p>
            <a:pPr indent="0" lvl="0" marL="0" rtl="0" algn="l">
              <a:spcBef>
                <a:spcPts val="0"/>
              </a:spcBef>
              <a:spcAft>
                <a:spcPts val="0"/>
              </a:spcAft>
              <a:buNone/>
            </a:pPr>
            <a:r>
              <a:rPr lang="en"/>
              <a:t>DCT helps you identify what to throw away.</a:t>
            </a:r>
            <a:endParaRPr/>
          </a:p>
          <a:p>
            <a:pPr indent="0" lvl="0" marL="0" rtl="0" algn="l">
              <a:spcBef>
                <a:spcPts val="0"/>
              </a:spcBef>
              <a:spcAft>
                <a:spcPts val="0"/>
              </a:spcAft>
              <a:buNone/>
            </a:pPr>
            <a:r>
              <a:rPr lang="en"/>
              <a:t>In Quantization we throw away data - represent a varying level using a limited number of bits.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When JPEG tries to compress an image, a lot less bits to the high frequency components whereas for lower frequencies more bits are used as the changes are more </a:t>
            </a:r>
            <a:r>
              <a:rPr lang="en"/>
              <a:t>apparent. </a:t>
            </a:r>
            <a:endParaRPr/>
          </a:p>
          <a:p>
            <a:pPr indent="0" lvl="0" marL="0" rtl="0" algn="l">
              <a:spcBef>
                <a:spcPts val="0"/>
              </a:spcBef>
              <a:spcAft>
                <a:spcPts val="0"/>
              </a:spcAft>
              <a:buNone/>
            </a:pPr>
            <a:r>
              <a:rPr lang="en"/>
              <a:t>When JPEG compresses the image it chpos down the image to little chunks</a:t>
            </a:r>
            <a:r>
              <a:rPr lang="en"/>
              <a:t> of 8 by 8 pixels and each one of these little blocks are are actually </a:t>
            </a:r>
            <a:r>
              <a:rPr lang="en"/>
              <a:t>represented</a:t>
            </a:r>
            <a:r>
              <a:rPr lang="en"/>
              <a:t> by their own DCT grid. This also explains why when you’re looking at a high compressed image you might actually see little squares, an effect called macroblocking and as a result of the image being split into little 8 by 8 chunks for DCT </a:t>
            </a:r>
            <a:r>
              <a:rPr lang="en"/>
              <a:t>processing</a:t>
            </a:r>
            <a:r>
              <a:rPr lang="en"/>
              <a:t>. </a:t>
            </a:r>
            <a:endParaRPr/>
          </a:p>
          <a:p>
            <a:pPr indent="0" lvl="0" marL="0" rtl="0" algn="l">
              <a:spcBef>
                <a:spcPts val="0"/>
              </a:spcBef>
              <a:spcAft>
                <a:spcPts val="0"/>
              </a:spcAft>
              <a:buNone/>
            </a:pPr>
            <a:r>
              <a:rPr lang="en"/>
              <a:t>The one step can control, when saving a JPEG image, you’re asked what quality you want the image to be in. The setting determines how aggressive the quantization is. Now we can write it to disk as a series of bits, but that won’t be efficient. The last step of JEG compression basically does something similar to how you would compress a text file. </a:t>
            </a:r>
            <a:endParaRPr/>
          </a:p>
          <a:p>
            <a:pPr indent="0" lvl="0" marL="0" rtl="0" algn="l">
              <a:spcBef>
                <a:spcPts val="0"/>
              </a:spcBef>
              <a:spcAft>
                <a:spcPts val="0"/>
              </a:spcAft>
              <a:buNone/>
            </a:pPr>
            <a:r>
              <a:rPr lang="en"/>
              <a:t>Huffman coding - in text file - save ASCII characters as plain text file then every character is 8 bits. That seems rather </a:t>
            </a:r>
            <a:r>
              <a:rPr lang="en"/>
              <a:t>wasteful</a:t>
            </a:r>
            <a:r>
              <a:rPr lang="en"/>
              <a:t>, some chars are rare and some are not but are represented with the same amount of bits. This is what Huffman coding tries to tackle, it looks through frequency of letters in text, letters that appear most often are altered to the least number of bits. Chars more rare - more bits. It takes a look at the incoming information first and generates of the fly an encoding scheme that works best for the incoming input. The compression is tailored to the input. </a:t>
            </a:r>
            <a:endParaRPr/>
          </a:p>
          <a:p>
            <a:pPr indent="0" lvl="0" marL="0" rtl="0" algn="l">
              <a:spcBef>
                <a:spcPts val="0"/>
              </a:spcBef>
              <a:spcAft>
                <a:spcPts val="0"/>
              </a:spcAft>
              <a:buNone/>
            </a:pPr>
            <a:r>
              <a:rPr lang="en"/>
              <a:t>JPEG - Huffman coding looks at the </a:t>
            </a:r>
            <a:r>
              <a:rPr lang="en"/>
              <a:t>information</a:t>
            </a:r>
            <a:r>
              <a:rPr lang="en"/>
              <a:t> it has to encode and decides which elements occur very often - a lot less bits for them, whereas pieces of inputs data that occur rarely  - more bits.</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122ffb25206_0_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MCU - Minimum Coded Unit</a:t>
            </a:r>
            <a:endParaRPr/>
          </a:p>
        </p:txBody>
      </p:sp>
      <p:sp>
        <p:nvSpPr>
          <p:cNvPr id="175" name="Google Shape;175;g122ffb25206_0_1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8 x 8 pixels unit</a:t>
            </a:r>
            <a:endParaRPr/>
          </a:p>
          <a:p>
            <a:pPr indent="0" lvl="0" marL="0" rtl="0" algn="l">
              <a:spcBef>
                <a:spcPts val="0"/>
              </a:spcBef>
              <a:spcAft>
                <a:spcPts val="0"/>
              </a:spcAft>
              <a:buNone/>
            </a:pPr>
            <a:r>
              <a:rPr lang="en"/>
              <a:t>Each pixel has 3 numbers associated with it, RGB.</a:t>
            </a:r>
            <a:endParaRPr/>
          </a:p>
          <a:p>
            <a:pPr indent="0" lvl="0" marL="0" rtl="0" algn="l">
              <a:spcBef>
                <a:spcPts val="0"/>
              </a:spcBef>
              <a:spcAft>
                <a:spcPts val="0"/>
              </a:spcAft>
              <a:buNone/>
            </a:pPr>
            <a:r>
              <a:rPr lang="en"/>
              <a:t>3D array -&gt; 8 x 8 x 3</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Encoding a single color channel</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2"/>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Steganography</a:t>
            </a:r>
            <a:endParaRPr/>
          </a:p>
        </p:txBody>
      </p:sp>
      <p:sp>
        <p:nvSpPr>
          <p:cNvPr id="69" name="Google Shape;69;p2"/>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200"/>
              </a:spcBef>
              <a:spcAft>
                <a:spcPts val="0"/>
              </a:spcAft>
              <a:buClr>
                <a:schemeClr val="dk1"/>
              </a:buClr>
              <a:buSzPts val="1100"/>
              <a:buFont typeface="Arial"/>
              <a:buNone/>
            </a:pPr>
            <a:r>
              <a:rPr lang="en" sz="1500"/>
              <a:t>Steganography is the art of covert communication, in which the sender hides a message in innocuous-looking objects so that the existence of the message itself is not discovered.</a:t>
            </a:r>
            <a:endParaRPr sz="1500"/>
          </a:p>
          <a:p>
            <a:pPr indent="0" lvl="0" marL="0" rtl="0" algn="l">
              <a:lnSpc>
                <a:spcPct val="150000"/>
              </a:lnSpc>
              <a:spcBef>
                <a:spcPts val="1200"/>
              </a:spcBef>
              <a:spcAft>
                <a:spcPts val="0"/>
              </a:spcAft>
              <a:buSzPts val="1100"/>
              <a:buNone/>
            </a:pPr>
            <a:r>
              <a:rPr lang="en" sz="1500"/>
              <a:t>In this context, an unaltered object used to hide a message is called a cover object, and an altered object in which a message is embedded using steganography methods is called a stego object. </a:t>
            </a:r>
            <a:endParaRPr sz="1500"/>
          </a:p>
          <a:p>
            <a:pPr indent="0" lvl="0" marL="0" rtl="0" algn="l">
              <a:lnSpc>
                <a:spcPct val="150000"/>
              </a:lnSpc>
              <a:spcBef>
                <a:spcPts val="1200"/>
              </a:spcBef>
              <a:spcAft>
                <a:spcPts val="0"/>
              </a:spcAft>
              <a:buClr>
                <a:schemeClr val="dk1"/>
              </a:buClr>
              <a:buSzPts val="1100"/>
              <a:buFont typeface="Arial"/>
              <a:buNone/>
            </a:pPr>
            <a:r>
              <a:rPr lang="en" sz="1500"/>
              <a:t>The majority of modern steganography uses digital images as cover objects and embeds messages by modifying them so slightly that the human eye can barely see the difference.</a:t>
            </a:r>
            <a:endParaRPr sz="1500"/>
          </a:p>
          <a:p>
            <a:pPr indent="0" lvl="0" marL="0" rtl="0" algn="l">
              <a:lnSpc>
                <a:spcPct val="115000"/>
              </a:lnSpc>
              <a:spcBef>
                <a:spcPts val="1200"/>
              </a:spcBef>
              <a:spcAft>
                <a:spcPts val="0"/>
              </a:spcAft>
              <a:buSzPts val="4500"/>
              <a:buNone/>
            </a:pPr>
            <a:r>
              <a:rPr lang="en" sz="1500"/>
              <a:t> </a:t>
            </a:r>
            <a:endParaRPr sz="1500"/>
          </a:p>
          <a:p>
            <a:pPr indent="0" lvl="0" marL="0" rtl="0" algn="l">
              <a:lnSpc>
                <a:spcPct val="115000"/>
              </a:lnSpc>
              <a:spcBef>
                <a:spcPts val="1200"/>
              </a:spcBef>
              <a:spcAft>
                <a:spcPts val="0"/>
              </a:spcAft>
              <a:buSzPts val="4500"/>
              <a:buNone/>
            </a:pPr>
            <a:r>
              <a:t/>
            </a:r>
            <a:endParaRPr sz="1500"/>
          </a:p>
          <a:p>
            <a:pPr indent="0" lvl="0" marL="0" rtl="0" algn="l">
              <a:lnSpc>
                <a:spcPct val="115000"/>
              </a:lnSpc>
              <a:spcBef>
                <a:spcPts val="1200"/>
              </a:spcBef>
              <a:spcAft>
                <a:spcPts val="0"/>
              </a:spcAft>
              <a:buSzPts val="4500"/>
              <a:buNone/>
            </a:pPr>
            <a:r>
              <a:t/>
            </a:r>
            <a:endParaRPr sz="1500"/>
          </a:p>
          <a:p>
            <a:pPr indent="0" lvl="0" marL="0" rtl="0" algn="l">
              <a:lnSpc>
                <a:spcPct val="115000"/>
              </a:lnSpc>
              <a:spcBef>
                <a:spcPts val="1200"/>
              </a:spcBef>
              <a:spcAft>
                <a:spcPts val="1200"/>
              </a:spcAft>
              <a:buSzPts val="4500"/>
              <a:buNone/>
            </a:pPr>
            <a:r>
              <a:t/>
            </a:r>
            <a:endParaRPr sz="15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122ffb25206_0_2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81" name="Google Shape;181;g122ffb25206_0_2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50">
                <a:latin typeface="Arial"/>
                <a:ea typeface="Arial"/>
                <a:cs typeface="Arial"/>
                <a:sym typeface="Arial"/>
              </a:rPr>
              <a:t>Y - luminance</a:t>
            </a:r>
            <a:endParaRPr sz="1550">
              <a:latin typeface="Arial"/>
              <a:ea typeface="Arial"/>
              <a:cs typeface="Arial"/>
              <a:sym typeface="Arial"/>
            </a:endParaRPr>
          </a:p>
          <a:p>
            <a:pPr indent="0" lvl="0" marL="0" rtl="0" algn="l">
              <a:spcBef>
                <a:spcPts val="0"/>
              </a:spcBef>
              <a:spcAft>
                <a:spcPts val="0"/>
              </a:spcAft>
              <a:buNone/>
            </a:pPr>
            <a:r>
              <a:rPr lang="en" sz="1550">
                <a:latin typeface="Arial"/>
                <a:ea typeface="Arial"/>
                <a:cs typeface="Arial"/>
                <a:sym typeface="Arial"/>
              </a:rPr>
              <a:t>Cb - blue</a:t>
            </a:r>
            <a:endParaRPr sz="155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 sz="1550">
                <a:latin typeface="Arial"/>
                <a:ea typeface="Arial"/>
                <a:cs typeface="Arial"/>
                <a:sym typeface="Arial"/>
              </a:rPr>
              <a:t>Cr - red</a:t>
            </a:r>
            <a:endParaRPr/>
          </a:p>
          <a:p>
            <a:pPr indent="0" lvl="0" marL="0" rtl="0" algn="l">
              <a:spcBef>
                <a:spcPts val="0"/>
              </a:spcBef>
              <a:spcAft>
                <a:spcPts val="0"/>
              </a:spcAft>
              <a:buClr>
                <a:schemeClr val="dk1"/>
              </a:buClr>
              <a:buSzPts val="1800"/>
              <a:buFont typeface="Arial"/>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g122ffb25206_0_30"/>
          <p:cNvSpPr txBox="1"/>
          <p:nvPr>
            <p:ph type="title"/>
          </p:nvPr>
        </p:nvSpPr>
        <p:spPr>
          <a:xfrm>
            <a:off x="311700" y="315925"/>
            <a:ext cx="8520600" cy="831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	 </a:t>
            </a:r>
            <a:br>
              <a:rPr lang="en"/>
            </a:br>
            <a:r>
              <a:rPr lang="en"/>
              <a:t>Compression Techniques</a:t>
            </a:r>
            <a:endParaRPr/>
          </a:p>
        </p:txBody>
      </p:sp>
      <p:sp>
        <p:nvSpPr>
          <p:cNvPr id="187" name="Google Shape;187;g122ffb25206_0_30"/>
          <p:cNvSpPr txBox="1"/>
          <p:nvPr>
            <p:ph idx="1" type="body"/>
          </p:nvPr>
        </p:nvSpPr>
        <p:spPr>
          <a:xfrm>
            <a:off x="311700" y="1225225"/>
            <a:ext cx="8520600" cy="33540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Transformation is a lossless step in which the image is transformed from color values to in the </a:t>
            </a:r>
            <a:r>
              <a:rPr lang="en"/>
              <a:t>spatial domain to coefficients in some other domain.</a:t>
            </a:r>
            <a:endParaRPr/>
          </a:p>
          <a:p>
            <a:pPr indent="0" lvl="0" marL="0" rtl="0" algn="l">
              <a:spcBef>
                <a:spcPts val="0"/>
              </a:spcBef>
              <a:spcAft>
                <a:spcPts val="0"/>
              </a:spcAft>
              <a:buNone/>
            </a:pPr>
            <a:r>
              <a:rPr lang="en"/>
              <a:t>No loss of information occurs in the transformation step.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Quantization is the step in which data integrity is lost.</a:t>
            </a:r>
            <a:endParaRPr/>
          </a:p>
          <a:p>
            <a:pPr indent="0" lvl="0" marL="0" rtl="0" algn="l">
              <a:spcBef>
                <a:spcPts val="0"/>
              </a:spcBef>
              <a:spcAft>
                <a:spcPts val="0"/>
              </a:spcAft>
              <a:buNone/>
            </a:pPr>
            <a:r>
              <a:rPr lang="en"/>
              <a:t>It attempts to minimize information loss by preferentially preserving the most important coefficients, whereas less important coefficients are roughly approximated, often as zero. Quantization may be as simple as converting floating point values to integer values.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Finally, these quantized coefficients are encoded. </a:t>
            </a:r>
            <a:endParaRPr/>
          </a:p>
          <a:p>
            <a:pPr indent="0" lvl="0" marL="0" rtl="0" algn="l">
              <a:spcBef>
                <a:spcPts val="0"/>
              </a:spcBef>
              <a:spcAft>
                <a:spcPts val="0"/>
              </a:spcAft>
              <a:buNone/>
            </a:pPr>
            <a:r>
              <a:rPr lang="en"/>
              <a:t>This also is a lossless step in which the quantized coefficients are compactly represented for efficient storage or transmission of an image.</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g122ffb25206_0_42"/>
          <p:cNvPicPr preferRelativeResize="0"/>
          <p:nvPr/>
        </p:nvPicPr>
        <p:blipFill>
          <a:blip r:embed="rId3">
            <a:alphaModFix/>
          </a:blip>
          <a:stretch>
            <a:fillRect/>
          </a:stretch>
        </p:blipFill>
        <p:spPr>
          <a:xfrm>
            <a:off x="152400" y="152400"/>
            <a:ext cx="8372435" cy="48386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122ffb25206_0_3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Quantization</a:t>
            </a:r>
            <a:endParaRPr/>
          </a:p>
        </p:txBody>
      </p:sp>
      <p:sp>
        <p:nvSpPr>
          <p:cNvPr id="198" name="Google Shape;198;g122ffb25206_0_3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coefficients are approximated to values that are easy to represent in a small amount of space. There is an 8 x 8 table (called the quantization table) which contains the values by which </a:t>
            </a:r>
            <a:r>
              <a:rPr lang="en"/>
              <a:t>corresponding</a:t>
            </a:r>
            <a:r>
              <a:rPr lang="en"/>
              <a:t> coefficients are to be divided. By using </a:t>
            </a:r>
            <a:r>
              <a:rPr lang="en"/>
              <a:t>different</a:t>
            </a:r>
            <a:r>
              <a:rPr lang="en"/>
              <a:t> values, spectral frequencies that are more important to the visual system can be preserved preferentially over less important frequencies. The resulting values then are rounded off to the nearest integer.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122ffb25206_0_4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Encoding</a:t>
            </a:r>
            <a:endParaRPr/>
          </a:p>
        </p:txBody>
      </p:sp>
      <p:sp>
        <p:nvSpPr>
          <p:cNvPr id="204" name="Google Shape;204;g122ffb25206_0_49"/>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JPEG encodes the quantized coefficients by reordering them in a zigzag pattern. This places the largest values first, with long strings of zeros at the end, which can be efficiently represented.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5"/>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Discrete Cosine Transform </a:t>
            </a:r>
            <a:endParaRPr/>
          </a:p>
        </p:txBody>
      </p:sp>
      <p:sp>
        <p:nvSpPr>
          <p:cNvPr id="210" name="Google Shape;210;p15"/>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1"/>
              </a:buClr>
              <a:buSzPts val="1100"/>
              <a:buFont typeface="Arial"/>
              <a:buNone/>
            </a:pPr>
            <a:r>
              <a:rPr b="1" i="1" lang="en"/>
              <a:t>Purpose: </a:t>
            </a:r>
            <a:endParaRPr b="1" i="1"/>
          </a:p>
          <a:p>
            <a:pPr indent="-342900" lvl="0" marL="457200" rtl="0" algn="l">
              <a:lnSpc>
                <a:spcPct val="115000"/>
              </a:lnSpc>
              <a:spcBef>
                <a:spcPts val="1200"/>
              </a:spcBef>
              <a:spcAft>
                <a:spcPts val="0"/>
              </a:spcAft>
              <a:buSzPts val="1800"/>
              <a:buChar char="●"/>
            </a:pPr>
            <a:r>
              <a:rPr lang="en"/>
              <a:t>Convert from spatial domain to frequency domain</a:t>
            </a:r>
            <a:endParaRPr/>
          </a:p>
          <a:p>
            <a:pPr indent="-342900" lvl="0" marL="457200" rtl="0" algn="l">
              <a:lnSpc>
                <a:spcPct val="115000"/>
              </a:lnSpc>
              <a:spcBef>
                <a:spcPts val="0"/>
              </a:spcBef>
              <a:spcAft>
                <a:spcPts val="0"/>
              </a:spcAft>
              <a:buSzPts val="1800"/>
              <a:buChar char="●"/>
            </a:pPr>
            <a:r>
              <a:rPr lang="en"/>
              <a:t>Be able to separate what the eye can see from imperceptible</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lnSpc>
                <a:spcPct val="115000"/>
              </a:lnSpc>
              <a:spcBef>
                <a:spcPts val="1200"/>
              </a:spcBef>
              <a:spcAft>
                <a:spcPts val="1200"/>
              </a:spcAft>
              <a:buSzPts val="1800"/>
              <a:buNone/>
            </a:pPr>
            <a:r>
              <a:t/>
            </a:r>
            <a:endParaRPr/>
          </a:p>
        </p:txBody>
      </p:sp>
      <p:pic>
        <p:nvPicPr>
          <p:cNvPr id="211" name="Google Shape;211;p15"/>
          <p:cNvPicPr preferRelativeResize="0"/>
          <p:nvPr/>
        </p:nvPicPr>
        <p:blipFill rotWithShape="1">
          <a:blip r:embed="rId3">
            <a:alphaModFix/>
          </a:blip>
          <a:srcRect b="0" l="0" r="0" t="0"/>
          <a:stretch/>
        </p:blipFill>
        <p:spPr>
          <a:xfrm>
            <a:off x="3216375" y="2571750"/>
            <a:ext cx="5669876" cy="227082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pic>
        <p:nvPicPr>
          <p:cNvPr id="216" name="Google Shape;216;p16"/>
          <p:cNvPicPr preferRelativeResize="0"/>
          <p:nvPr/>
        </p:nvPicPr>
        <p:blipFill rotWithShape="1">
          <a:blip r:embed="rId3">
            <a:alphaModFix/>
          </a:blip>
          <a:srcRect b="0" l="0" r="0" t="0"/>
          <a:stretch/>
        </p:blipFill>
        <p:spPr>
          <a:xfrm>
            <a:off x="779925" y="208450"/>
            <a:ext cx="7711936" cy="48386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17"/>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Cosine basis function</a:t>
            </a:r>
            <a:endParaRPr/>
          </a:p>
        </p:txBody>
      </p:sp>
      <p:sp>
        <p:nvSpPr>
          <p:cNvPr id="222" name="Google Shape;222;p17"/>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A set of waveforms is orthogonal </a:t>
            </a:r>
            <a:endParaRPr/>
          </a:p>
          <a:p>
            <a:pPr indent="-342900" lvl="0" marL="457200" rtl="0" algn="l">
              <a:lnSpc>
                <a:spcPct val="115000"/>
              </a:lnSpc>
              <a:spcBef>
                <a:spcPts val="0"/>
              </a:spcBef>
              <a:spcAft>
                <a:spcPts val="0"/>
              </a:spcAft>
              <a:buSzPts val="1800"/>
              <a:buChar char="●"/>
            </a:pPr>
            <a:r>
              <a:rPr lang="en"/>
              <a:t>Orthogonal waveforms are independent </a:t>
            </a:r>
            <a:endParaRPr/>
          </a:p>
          <a:p>
            <a:pPr indent="-342900" lvl="0" marL="457200" rtl="0" algn="l">
              <a:lnSpc>
                <a:spcPct val="115000"/>
              </a:lnSpc>
              <a:spcBef>
                <a:spcPts val="0"/>
              </a:spcBef>
              <a:spcAft>
                <a:spcPts val="0"/>
              </a:spcAft>
              <a:buSzPts val="1800"/>
              <a:buChar char="●"/>
            </a:pPr>
            <a:r>
              <a:rPr lang="en"/>
              <a:t>A set of waveforms scaled and added together can represent any eight samples </a:t>
            </a:r>
            <a:endParaRPr/>
          </a:p>
          <a:p>
            <a:pPr indent="0" lvl="0" marL="0" rtl="0" algn="l">
              <a:lnSpc>
                <a:spcPct val="115000"/>
              </a:lnSpc>
              <a:spcBef>
                <a:spcPts val="1200"/>
              </a:spcBef>
              <a:spcAft>
                <a:spcPts val="0"/>
              </a:spcAft>
              <a:buSzPts val="1800"/>
              <a:buNone/>
            </a:pPr>
            <a:r>
              <a:rPr b="1" i="1" lang="en"/>
              <a:t>DC coefficient</a:t>
            </a:r>
            <a:r>
              <a:rPr lang="en"/>
              <a:t> (u=0) </a:t>
            </a:r>
            <a:endParaRPr/>
          </a:p>
          <a:p>
            <a:pPr indent="-342900" lvl="0" marL="457200" rtl="0" algn="l">
              <a:lnSpc>
                <a:spcPct val="115000"/>
              </a:lnSpc>
              <a:spcBef>
                <a:spcPts val="1200"/>
              </a:spcBef>
              <a:spcAft>
                <a:spcPts val="0"/>
              </a:spcAft>
              <a:buSzPts val="1800"/>
              <a:buChar char="●"/>
            </a:pPr>
            <a:r>
              <a:rPr lang="en"/>
              <a:t>Scales the constant basis function (average value) </a:t>
            </a:r>
            <a:endParaRPr/>
          </a:p>
          <a:p>
            <a:pPr indent="0" lvl="0" marL="0" rtl="0" algn="l">
              <a:lnSpc>
                <a:spcPct val="115000"/>
              </a:lnSpc>
              <a:spcBef>
                <a:spcPts val="1200"/>
              </a:spcBef>
              <a:spcAft>
                <a:spcPts val="0"/>
              </a:spcAft>
              <a:buSzPts val="1800"/>
              <a:buNone/>
            </a:pPr>
            <a:r>
              <a:rPr b="1" i="1" lang="en"/>
              <a:t>AC coefficients </a:t>
            </a:r>
            <a:endParaRPr b="1" i="1"/>
          </a:p>
          <a:p>
            <a:pPr indent="-342900" lvl="0" marL="457200" rtl="0" algn="l">
              <a:lnSpc>
                <a:spcPct val="115000"/>
              </a:lnSpc>
              <a:spcBef>
                <a:spcPts val="1200"/>
              </a:spcBef>
              <a:spcAft>
                <a:spcPts val="0"/>
              </a:spcAft>
              <a:buSzPts val="1800"/>
              <a:buChar char="●"/>
            </a:pPr>
            <a:r>
              <a:rPr lang="en"/>
              <a:t>The higher the frequency the less important the coefficient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8"/>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The Discrete Cosine Transform (DCT)</a:t>
            </a:r>
            <a:endParaRPr/>
          </a:p>
        </p:txBody>
      </p:sp>
      <p:sp>
        <p:nvSpPr>
          <p:cNvPr id="228" name="Google Shape;228;p18"/>
          <p:cNvSpPr txBox="1"/>
          <p:nvPr>
            <p:ph idx="1" type="body"/>
          </p:nvPr>
        </p:nvSpPr>
        <p:spPr>
          <a:xfrm>
            <a:off x="311700" y="1225225"/>
            <a:ext cx="4585200" cy="3354000"/>
          </a:xfrm>
          <a:prstGeom prst="rect">
            <a:avLst/>
          </a:prstGeom>
          <a:noFill/>
          <a:ln>
            <a:noFill/>
          </a:ln>
        </p:spPr>
        <p:txBody>
          <a:bodyPr anchorCtr="0" anchor="t" bIns="91425" lIns="91425" spcFirstLastPara="1" rIns="91425" wrap="square" tIns="91425">
            <a:normAutofit fontScale="25000" lnSpcReduction="20000"/>
          </a:bodyPr>
          <a:lstStyle/>
          <a:p>
            <a:pPr indent="0" lvl="0" marL="0" rtl="0" algn="l">
              <a:lnSpc>
                <a:spcPct val="115000"/>
              </a:lnSpc>
              <a:spcBef>
                <a:spcPts val="0"/>
              </a:spcBef>
              <a:spcAft>
                <a:spcPts val="0"/>
              </a:spcAft>
              <a:buSzPct val="128571"/>
              <a:buNone/>
            </a:pPr>
            <a:r>
              <a:rPr lang="en" sz="5600"/>
              <a:t>DCT is applied on the pixels of the color channels, using DCT coefficient. </a:t>
            </a:r>
            <a:endParaRPr sz="4300"/>
          </a:p>
          <a:p>
            <a:pPr indent="0" lvl="0" marL="0" rtl="0" algn="l">
              <a:lnSpc>
                <a:spcPct val="115000"/>
              </a:lnSpc>
              <a:spcBef>
                <a:spcPts val="1200"/>
              </a:spcBef>
              <a:spcAft>
                <a:spcPts val="0"/>
              </a:spcAft>
              <a:buSzPct val="167441"/>
              <a:buNone/>
            </a:pPr>
            <a:r>
              <a:rPr lang="en" sz="4300" u="sng">
                <a:solidFill>
                  <a:schemeClr val="hlink"/>
                </a:solidFill>
                <a:hlinkClick r:id="rId3"/>
              </a:rPr>
              <a:t>https://towardsdatascience.com/revisiting-dct-domain-deep-learning-51458fe2e6e4</a:t>
            </a:r>
            <a:endParaRPr sz="4300"/>
          </a:p>
          <a:p>
            <a:pPr indent="0" lvl="0" marL="0" rtl="0" algn="l">
              <a:lnSpc>
                <a:spcPct val="115000"/>
              </a:lnSpc>
              <a:spcBef>
                <a:spcPts val="1200"/>
              </a:spcBef>
              <a:spcAft>
                <a:spcPts val="0"/>
              </a:spcAft>
              <a:buSzPct val="128571"/>
              <a:buNone/>
            </a:pPr>
            <a:r>
              <a:rPr lang="en" sz="5600"/>
              <a:t>The image encoded using JPEG algorithm stays in YCbCr colorspace until it is decoded by an Image viewer software. When a JPEG is read it is decoded and converted back to RGB colorspace to be rendered on screen using the techniques described in the video above.</a:t>
            </a:r>
            <a:endParaRPr sz="5600"/>
          </a:p>
          <a:p>
            <a:pPr indent="0" lvl="0" marL="0" rtl="0" algn="l">
              <a:lnSpc>
                <a:spcPct val="115000"/>
              </a:lnSpc>
              <a:spcBef>
                <a:spcPts val="1200"/>
              </a:spcBef>
              <a:spcAft>
                <a:spcPts val="0"/>
              </a:spcAft>
              <a:buSzPct val="167441"/>
              <a:buNone/>
            </a:pPr>
            <a:r>
              <a:t/>
            </a:r>
            <a:endParaRPr sz="4300"/>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t/>
            </a:r>
            <a:endParaRPr/>
          </a:p>
        </p:txBody>
      </p:sp>
      <p:pic>
        <p:nvPicPr>
          <p:cNvPr descr="DCT is the secret to JPEG's compression. Image Analyst Mike Pound explains how the compression works.&#10;&#10;Colourspaces: https://youtu.be/LFXN9PiOGtY &#10;JPEG 'files' &amp; Colour: https://youtu.be/n_uNPbdenRs &#10;Computer That Changed Everything (Altair 8800): https://youtu.be/6LYRgrqJgDc &#10;Problems with JPEG: COMING SOON&#10;Upside Down Trees (Huffman Encoding): https://youtu.be/umTbivyJoiI &#10;&#10;Colourspaces: https://youtu.be/LFXN9PiOGtY &#10;JPEG isn't a file format - JPEG pt1: https://youtu.be/n_uNPbdenRs &#10;Upside Down Trees (Huffman Encoding): https://youtu.be/umTbivyJoiI &#10;Problems with JPEG: COMING SOON!&#10;Computer That Changed Everything (Altair 8800): https://youtu.be/6LYRgrqJgDc &#10;&#10;&#10;http://www.facebook.com/computerphile&#10;https://twitter.com/computer_phile&#10;&#10;This video was filmed and edited by Sean Riley.&#10;&#10;Computer Science at the University of Nottingham: http://bit.ly/nottscomputer&#10;&#10;Computerphile is a sister project to Brady Haran's Numberphile. More at http://www.bradyharan.com" id="229" name="Google Shape;229;p18" title="JPEG DCT, Discrete Cosine Transform (JPEG Pt2)- Computerphile">
            <a:hlinkClick r:id="rId4"/>
          </p:cNvPr>
          <p:cNvPicPr preferRelativeResize="0"/>
          <p:nvPr/>
        </p:nvPicPr>
        <p:blipFill rotWithShape="1">
          <a:blip r:embed="rId5">
            <a:alphaModFix/>
          </a:blip>
          <a:srcRect b="0" l="0" r="0" t="0"/>
          <a:stretch/>
        </p:blipFill>
        <p:spPr>
          <a:xfrm>
            <a:off x="5049300" y="1299625"/>
            <a:ext cx="3942300" cy="2956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9"/>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DCT coefficients</a:t>
            </a:r>
            <a:endParaRPr/>
          </a:p>
        </p:txBody>
      </p:sp>
      <p:sp>
        <p:nvSpPr>
          <p:cNvPr id="235" name="Google Shape;235;p19"/>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3"/>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Steganalysis</a:t>
            </a:r>
            <a:endParaRPr/>
          </a:p>
        </p:txBody>
      </p:sp>
      <p:sp>
        <p:nvSpPr>
          <p:cNvPr id="75" name="Google Shape;75;p3"/>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fontScale="25000" lnSpcReduction="20000"/>
          </a:bodyPr>
          <a:lstStyle/>
          <a:p>
            <a:pPr indent="0" lvl="0" marL="0" rtl="0" algn="l">
              <a:lnSpc>
                <a:spcPct val="150000"/>
              </a:lnSpc>
              <a:spcBef>
                <a:spcPts val="0"/>
              </a:spcBef>
              <a:spcAft>
                <a:spcPts val="0"/>
              </a:spcAft>
              <a:buClr>
                <a:schemeClr val="dk1"/>
              </a:buClr>
              <a:buSzPts val="275"/>
              <a:buFont typeface="Arial"/>
              <a:buNone/>
            </a:pPr>
            <a:r>
              <a:rPr lang="en" sz="6400"/>
              <a:t>Steganalysis is the activity to detect stego objects. The trend in image steganalysis is</a:t>
            </a:r>
            <a:endParaRPr sz="6400"/>
          </a:p>
          <a:p>
            <a:pPr indent="0" lvl="0" marL="0" rtl="0" algn="l">
              <a:lnSpc>
                <a:spcPct val="150000"/>
              </a:lnSpc>
              <a:spcBef>
                <a:spcPts val="0"/>
              </a:spcBef>
              <a:spcAft>
                <a:spcPts val="0"/>
              </a:spcAft>
              <a:buSzPts val="275"/>
              <a:buNone/>
            </a:pPr>
            <a:r>
              <a:rPr lang="en" sz="6400"/>
              <a:t>to use machine learning. In recent years, deep learning, which has made great achievements in the computer vision and other various fields, has also been used to improve the accuracy of detection. </a:t>
            </a:r>
            <a:endParaRPr sz="6400"/>
          </a:p>
          <a:p>
            <a:pPr indent="0" lvl="0" marL="0" rtl="0" algn="l">
              <a:lnSpc>
                <a:spcPct val="150000"/>
              </a:lnSpc>
              <a:spcBef>
                <a:spcPts val="0"/>
              </a:spcBef>
              <a:spcAft>
                <a:spcPts val="0"/>
              </a:spcAft>
              <a:buSzPts val="275"/>
              <a:buNone/>
            </a:pPr>
            <a:r>
              <a:t/>
            </a:r>
            <a:endParaRPr sz="6400"/>
          </a:p>
          <a:p>
            <a:pPr indent="0" lvl="0" marL="0" rtl="0" algn="l">
              <a:lnSpc>
                <a:spcPct val="150000"/>
              </a:lnSpc>
              <a:spcBef>
                <a:spcPts val="0"/>
              </a:spcBef>
              <a:spcAft>
                <a:spcPts val="0"/>
              </a:spcAft>
              <a:buClr>
                <a:schemeClr val="dk1"/>
              </a:buClr>
              <a:buSzPts val="275"/>
              <a:buFont typeface="Arial"/>
              <a:buNone/>
            </a:pPr>
            <a:r>
              <a:rPr lang="en" sz="6400"/>
              <a:t>However, datasets and metrics used in the vast of those researches were not based on realistic processes. Therefore, such methods were not immediately useful to practitioners.</a:t>
            </a:r>
            <a:endParaRPr sz="6400"/>
          </a:p>
          <a:p>
            <a:pPr indent="0" lvl="0" marL="0" rtl="0" algn="l">
              <a:lnSpc>
                <a:spcPct val="115000"/>
              </a:lnSpc>
              <a:spcBef>
                <a:spcPts val="0"/>
              </a:spcBef>
              <a:spcAft>
                <a:spcPts val="0"/>
              </a:spcAft>
              <a:buSzPct val="105571"/>
              <a:buNone/>
            </a:pPr>
            <a:r>
              <a:t/>
            </a:r>
            <a:endParaRPr sz="2200"/>
          </a:p>
          <a:p>
            <a:pPr indent="0" lvl="0" marL="0" rtl="0" algn="l">
              <a:lnSpc>
                <a:spcPct val="115000"/>
              </a:lnSpc>
              <a:spcBef>
                <a:spcPts val="1200"/>
              </a:spcBef>
              <a:spcAft>
                <a:spcPts val="0"/>
              </a:spcAft>
              <a:buSzPct val="105571"/>
              <a:buNone/>
            </a:pPr>
            <a:r>
              <a:t/>
            </a:r>
            <a:endParaRPr sz="2200"/>
          </a:p>
          <a:p>
            <a:pPr indent="0" lvl="0" marL="0" rtl="0" algn="l">
              <a:lnSpc>
                <a:spcPct val="115000"/>
              </a:lnSpc>
              <a:spcBef>
                <a:spcPts val="1200"/>
              </a:spcBef>
              <a:spcAft>
                <a:spcPts val="0"/>
              </a:spcAft>
              <a:buSzPct val="129032"/>
              <a:buNone/>
            </a:pPr>
            <a:r>
              <a:t/>
            </a:r>
            <a:endParaRPr/>
          </a:p>
          <a:p>
            <a:pPr indent="0" lvl="0" marL="0" rtl="0" algn="l">
              <a:lnSpc>
                <a:spcPct val="115000"/>
              </a:lnSpc>
              <a:spcBef>
                <a:spcPts val="1200"/>
              </a:spcBef>
              <a:spcAft>
                <a:spcPts val="1200"/>
              </a:spcAft>
              <a:buSzPct val="129032"/>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0"/>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Step 3: Quantization</a:t>
            </a:r>
            <a:endParaRPr/>
          </a:p>
        </p:txBody>
      </p:sp>
      <p:sp>
        <p:nvSpPr>
          <p:cNvPr id="241" name="Google Shape;241;p20"/>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242" name="Google Shape;242;p20"/>
          <p:cNvPicPr preferRelativeResize="0"/>
          <p:nvPr/>
        </p:nvPicPr>
        <p:blipFill rotWithShape="1">
          <a:blip r:embed="rId3">
            <a:alphaModFix/>
          </a:blip>
          <a:srcRect b="0" l="0" r="0" t="0"/>
          <a:stretch/>
        </p:blipFill>
        <p:spPr>
          <a:xfrm>
            <a:off x="1367125" y="1225225"/>
            <a:ext cx="6533026" cy="36036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Quantization</a:t>
            </a:r>
            <a:endParaRPr/>
          </a:p>
        </p:txBody>
      </p:sp>
      <p:sp>
        <p:nvSpPr>
          <p:cNvPr id="248" name="Google Shape;248;p2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800"/>
              <a:buNone/>
            </a:pPr>
            <a:r>
              <a:rPr b="1" i="1" lang="en"/>
              <a:t>Purpose:</a:t>
            </a:r>
            <a:r>
              <a:rPr i="1" lang="en"/>
              <a:t> </a:t>
            </a:r>
            <a:endParaRPr i="1"/>
          </a:p>
          <a:p>
            <a:pPr indent="-342900" lvl="0" marL="457200" rtl="0" algn="l">
              <a:lnSpc>
                <a:spcPct val="115000"/>
              </a:lnSpc>
              <a:spcBef>
                <a:spcPts val="1200"/>
              </a:spcBef>
              <a:spcAft>
                <a:spcPts val="0"/>
              </a:spcAft>
              <a:buSzPts val="1800"/>
              <a:buChar char="●"/>
            </a:pPr>
            <a:r>
              <a:rPr lang="en"/>
              <a:t>Eliminate less significant information </a:t>
            </a:r>
            <a:endParaRPr/>
          </a:p>
          <a:p>
            <a:pPr indent="-342900" lvl="0" marL="457200" rtl="0" algn="l">
              <a:lnSpc>
                <a:spcPct val="115000"/>
              </a:lnSpc>
              <a:spcBef>
                <a:spcPts val="0"/>
              </a:spcBef>
              <a:spcAft>
                <a:spcPts val="0"/>
              </a:spcAft>
              <a:buSzPts val="1800"/>
              <a:buChar char="●"/>
            </a:pPr>
            <a:r>
              <a:rPr lang="en"/>
              <a:t>Low frequency coefficients have smaller quantization steps, therefore more accurately encoded </a:t>
            </a:r>
            <a:endParaRPr/>
          </a:p>
          <a:p>
            <a:pPr indent="-342900" lvl="0" marL="457200" rtl="0" algn="l">
              <a:lnSpc>
                <a:spcPct val="115000"/>
              </a:lnSpc>
              <a:spcBef>
                <a:spcPts val="0"/>
              </a:spcBef>
              <a:spcAft>
                <a:spcPts val="0"/>
              </a:spcAft>
              <a:buSzPts val="1800"/>
              <a:buChar char="●"/>
            </a:pPr>
            <a:r>
              <a:rPr lang="en"/>
              <a:t>Luminance data is quantized more accurately than the chromatic data </a:t>
            </a:r>
            <a:endParaRPr/>
          </a:p>
          <a:p>
            <a:pPr indent="0" lvl="0" marL="0" rtl="0" algn="l">
              <a:lnSpc>
                <a:spcPct val="115000"/>
              </a:lnSpc>
              <a:spcBef>
                <a:spcPts val="1200"/>
              </a:spcBef>
              <a:spcAft>
                <a:spcPts val="0"/>
              </a:spcAft>
              <a:buSzPts val="1800"/>
              <a:buNone/>
            </a:pPr>
            <a:r>
              <a:rPr b="1" i="1" lang="en"/>
              <a:t>How? </a:t>
            </a:r>
            <a:endParaRPr b="1" i="1"/>
          </a:p>
          <a:p>
            <a:pPr indent="-342900" lvl="0" marL="457200" rtl="0" algn="l">
              <a:lnSpc>
                <a:spcPct val="115000"/>
              </a:lnSpc>
              <a:spcBef>
                <a:spcPts val="1200"/>
              </a:spcBef>
              <a:spcAft>
                <a:spcPts val="0"/>
              </a:spcAft>
              <a:buSzPts val="1800"/>
              <a:buChar char="●"/>
            </a:pPr>
            <a:r>
              <a:rPr lang="en"/>
              <a:t>Each coefficient in each block is divided by separate quantization coefficient </a:t>
            </a:r>
            <a:endParaRPr/>
          </a:p>
          <a:p>
            <a:pPr indent="-342900" lvl="0" marL="457200" rtl="0" algn="l">
              <a:lnSpc>
                <a:spcPct val="115000"/>
              </a:lnSpc>
              <a:spcBef>
                <a:spcPts val="0"/>
              </a:spcBef>
              <a:spcAft>
                <a:spcPts val="0"/>
              </a:spcAft>
              <a:buSzPts val="1800"/>
              <a:buChar char="●"/>
            </a:pPr>
            <a:r>
              <a:rPr lang="en"/>
              <a:t>Round the result to integer</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22"/>
          <p:cNvPicPr preferRelativeResize="0"/>
          <p:nvPr/>
        </p:nvPicPr>
        <p:blipFill rotWithShape="1">
          <a:blip r:embed="rId3">
            <a:alphaModFix/>
          </a:blip>
          <a:srcRect b="0" l="0" r="0" t="0"/>
          <a:stretch/>
        </p:blipFill>
        <p:spPr>
          <a:xfrm>
            <a:off x="921825" y="152400"/>
            <a:ext cx="7300350" cy="4838702"/>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pic>
        <p:nvPicPr>
          <p:cNvPr id="258" name="Google Shape;258;p23"/>
          <p:cNvPicPr preferRelativeResize="0"/>
          <p:nvPr/>
        </p:nvPicPr>
        <p:blipFill rotWithShape="1">
          <a:blip r:embed="rId3">
            <a:alphaModFix/>
          </a:blip>
          <a:srcRect b="0" l="0" r="0" t="0"/>
          <a:stretch/>
        </p:blipFill>
        <p:spPr>
          <a:xfrm>
            <a:off x="1071275" y="152400"/>
            <a:ext cx="6738224" cy="48387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4"/>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Step 4: Huffman coding</a:t>
            </a:r>
            <a:endParaRPr/>
          </a:p>
        </p:txBody>
      </p:sp>
      <p:sp>
        <p:nvSpPr>
          <p:cNvPr id="264" name="Google Shape;264;p24"/>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265" name="Google Shape;265;p24"/>
          <p:cNvPicPr preferRelativeResize="0"/>
          <p:nvPr/>
        </p:nvPicPr>
        <p:blipFill rotWithShape="1">
          <a:blip r:embed="rId3">
            <a:alphaModFix/>
          </a:blip>
          <a:srcRect b="0" l="0" r="0" t="0"/>
          <a:stretch/>
        </p:blipFill>
        <p:spPr>
          <a:xfrm>
            <a:off x="1647275" y="1225225"/>
            <a:ext cx="6162025" cy="35452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5"/>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Coding</a:t>
            </a:r>
            <a:endParaRPr/>
          </a:p>
        </p:txBody>
      </p:sp>
      <p:sp>
        <p:nvSpPr>
          <p:cNvPr id="271" name="Google Shape;271;p25"/>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i="1" lang="en"/>
              <a:t>DC coefficient</a:t>
            </a:r>
            <a:endParaRPr b="1" i="1"/>
          </a:p>
          <a:p>
            <a:pPr indent="0" lvl="0" marL="0" rtl="0" algn="l">
              <a:lnSpc>
                <a:spcPct val="115000"/>
              </a:lnSpc>
              <a:spcBef>
                <a:spcPts val="1200"/>
              </a:spcBef>
              <a:spcAft>
                <a:spcPts val="0"/>
              </a:spcAft>
              <a:buSzPts val="1800"/>
              <a:buNone/>
            </a:pPr>
            <a:r>
              <a:rPr lang="en"/>
              <a:t>Encode the difference between the value and already coded value</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rPr b="1" i="1" lang="en"/>
              <a:t>AC coefficient </a:t>
            </a:r>
            <a:endParaRPr b="1" i="1"/>
          </a:p>
          <a:p>
            <a:pPr indent="0" lvl="0" marL="0" rtl="0" algn="l">
              <a:lnSpc>
                <a:spcPct val="115000"/>
              </a:lnSpc>
              <a:spcBef>
                <a:spcPts val="1200"/>
              </a:spcBef>
              <a:spcAft>
                <a:spcPts val="1200"/>
              </a:spcAft>
              <a:buSzPts val="1800"/>
              <a:buNone/>
            </a:pPr>
            <a:r>
              <a:rPr lang="en"/>
              <a:t>Huffman code: less bits for common values</a:t>
            </a:r>
            <a:endParaRPr/>
          </a:p>
        </p:txBody>
      </p:sp>
      <p:pic>
        <p:nvPicPr>
          <p:cNvPr id="272" name="Google Shape;272;p25"/>
          <p:cNvPicPr preferRelativeResize="0"/>
          <p:nvPr/>
        </p:nvPicPr>
        <p:blipFill rotWithShape="1">
          <a:blip r:embed="rId3">
            <a:alphaModFix/>
          </a:blip>
          <a:srcRect b="0" l="0" r="0" t="0"/>
          <a:stretch/>
        </p:blipFill>
        <p:spPr>
          <a:xfrm>
            <a:off x="1764925" y="2195250"/>
            <a:ext cx="5614149" cy="11228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6"/>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JPEG decoder</a:t>
            </a:r>
            <a:endParaRPr/>
          </a:p>
        </p:txBody>
      </p:sp>
      <p:sp>
        <p:nvSpPr>
          <p:cNvPr id="278" name="Google Shape;278;p26"/>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279" name="Google Shape;279;p26"/>
          <p:cNvPicPr preferRelativeResize="0"/>
          <p:nvPr/>
        </p:nvPicPr>
        <p:blipFill rotWithShape="1">
          <a:blip r:embed="rId3">
            <a:alphaModFix/>
          </a:blip>
          <a:srcRect b="0" l="0" r="0" t="0"/>
          <a:stretch/>
        </p:blipFill>
        <p:spPr>
          <a:xfrm>
            <a:off x="2813123" y="1147225"/>
            <a:ext cx="6019174" cy="362435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7"/>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26190"/>
              <a:buFont typeface="Arial"/>
              <a:buNone/>
            </a:pPr>
            <a:r>
              <a:t/>
            </a:r>
            <a:endParaRPr/>
          </a:p>
          <a:p>
            <a:pPr indent="0" lvl="0" marL="0" rtl="0" algn="l">
              <a:lnSpc>
                <a:spcPct val="100000"/>
              </a:lnSpc>
              <a:spcBef>
                <a:spcPts val="0"/>
              </a:spcBef>
              <a:spcAft>
                <a:spcPts val="0"/>
              </a:spcAft>
              <a:buSzPct val="111111"/>
              <a:buNone/>
            </a:pPr>
            <a:r>
              <a:t/>
            </a:r>
            <a:endParaRPr/>
          </a:p>
          <a:p>
            <a:pPr indent="0" lvl="0" marL="0" rtl="0" algn="l">
              <a:lnSpc>
                <a:spcPct val="100000"/>
              </a:lnSpc>
              <a:spcBef>
                <a:spcPts val="0"/>
              </a:spcBef>
              <a:spcAft>
                <a:spcPts val="0"/>
              </a:spcAft>
              <a:buSzPct val="111111"/>
              <a:buNone/>
            </a:pPr>
            <a:r>
              <a:t/>
            </a:r>
            <a:endParaRPr/>
          </a:p>
          <a:p>
            <a:pPr indent="0" lvl="0" marL="0" rtl="0" algn="l">
              <a:lnSpc>
                <a:spcPct val="100000"/>
              </a:lnSpc>
              <a:spcBef>
                <a:spcPts val="0"/>
              </a:spcBef>
              <a:spcAft>
                <a:spcPts val="0"/>
              </a:spcAft>
              <a:buSzPct val="111111"/>
              <a:buNone/>
            </a:pPr>
            <a:r>
              <a:rPr lang="en"/>
              <a:t>Spatial or DCT domain</a:t>
            </a:r>
            <a:endParaRPr/>
          </a:p>
        </p:txBody>
      </p:sp>
      <p:sp>
        <p:nvSpPr>
          <p:cNvPr id="285" name="Google Shape;285;p27"/>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8"/>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Potential hiding spots of information </a:t>
            </a:r>
            <a:endParaRPr/>
          </a:p>
        </p:txBody>
      </p:sp>
      <p:sp>
        <p:nvSpPr>
          <p:cNvPr id="291" name="Google Shape;291;p28"/>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0"/>
              </a:spcAft>
              <a:buClr>
                <a:schemeClr val="dk1"/>
              </a:buClr>
              <a:buSzPts val="1100"/>
              <a:buFont typeface="Arial"/>
              <a:buNone/>
            </a:pPr>
            <a:r>
              <a:rPr b="1" i="1" lang="en"/>
              <a:t>Channels of the respective color Spaces like RGB and YCbCr</a:t>
            </a:r>
            <a:endParaRPr b="1" i="1"/>
          </a:p>
          <a:p>
            <a:pPr indent="0" lvl="0" marL="0" rtl="0" algn="l">
              <a:lnSpc>
                <a:spcPct val="115000"/>
              </a:lnSpc>
              <a:spcBef>
                <a:spcPts val="1200"/>
              </a:spcBef>
              <a:spcAft>
                <a:spcPts val="0"/>
              </a:spcAft>
              <a:buClr>
                <a:schemeClr val="dk1"/>
              </a:buClr>
              <a:buSzPts val="1100"/>
              <a:buFont typeface="Arial"/>
              <a:buNone/>
            </a:pPr>
            <a:r>
              <a:rPr lang="en"/>
              <a:t>These were the techniques used in the starting algorithms but as we have seen it is easily recognizable even using naive approach, so people started to find a new technique for hiding information.</a:t>
            </a:r>
            <a:endParaRPr/>
          </a:p>
          <a:p>
            <a:pPr indent="0" lvl="0" marL="0" rtl="0" algn="l">
              <a:lnSpc>
                <a:spcPct val="115000"/>
              </a:lnSpc>
              <a:spcBef>
                <a:spcPts val="1200"/>
              </a:spcBef>
              <a:spcAft>
                <a:spcPts val="0"/>
              </a:spcAft>
              <a:buClr>
                <a:schemeClr val="dk1"/>
              </a:buClr>
              <a:buSzPts val="1100"/>
              <a:buFont typeface="Arial"/>
              <a:buNone/>
            </a:pPr>
            <a:r>
              <a:rPr b="1" i="1" lang="en"/>
              <a:t>DCT coeffs of different channels</a:t>
            </a:r>
            <a:endParaRPr b="1" i="1"/>
          </a:p>
          <a:p>
            <a:pPr indent="0" lvl="0" marL="0" rtl="0" algn="l">
              <a:lnSpc>
                <a:spcPct val="115000"/>
              </a:lnSpc>
              <a:spcBef>
                <a:spcPts val="1200"/>
              </a:spcBef>
              <a:spcAft>
                <a:spcPts val="0"/>
              </a:spcAft>
              <a:buClr>
                <a:schemeClr val="dk1"/>
              </a:buClr>
              <a:buSzPts val="1100"/>
              <a:buFont typeface="Arial"/>
              <a:buNone/>
            </a:pPr>
            <a:r>
              <a:rPr lang="en"/>
              <a:t>The more newer approaches hide information in the DCT coeffs of different channels of JPEG image and that the payload too is randomly distributed among them taking into the statistics of DCT coeffs</a:t>
            </a:r>
            <a:endParaRPr/>
          </a:p>
          <a:p>
            <a:pPr indent="0" lvl="0" marL="0" rtl="0" algn="l">
              <a:lnSpc>
                <a:spcPct val="115000"/>
              </a:lnSpc>
              <a:spcBef>
                <a:spcPts val="1200"/>
              </a:spcBef>
              <a:spcAft>
                <a:spcPts val="1200"/>
              </a:spcAft>
              <a:buSzPts val="1800"/>
              <a:buNone/>
            </a:pPr>
            <a:r>
              <a:t/>
            </a:r>
            <a:endParaRPr/>
          </a:p>
        </p:txBody>
      </p:sp>
      <p:pic>
        <p:nvPicPr>
          <p:cNvPr descr="Secret texts buried in a picture of your dog? Image Analyst Dr. Mike Pound explains the art of steganography in digital images. &#10;&#10;The Problem with JPEG: https://youtu.be/yBX8GFqt6GA &#10;The Bayer Filter: https://youtu.be/LWxu4rkZBLw &#10;Super Computer &amp; the Milky Way: https://youtu.be/5KEhhW8TOGk &#10;JPEG Discrete Cosine Transform (DCT): https://youtu.be/Q2aEzeMDHMA &#10;&#10;&#10;http://www.facebook.com/computerphile&#10;https://twitter.com/computer_phile&#10;&#10;This video was filmed and edited by Sean Riley.&#10;&#10;Computer Science at the University of Nottingham: http://bit.ly/nottscomputer&#10;&#10;Computerphile is a sister project to Brady Haran's Numberphile. More at http://www.bradyharan.com" id="292" name="Google Shape;292;p28" title="Secrets Hidden in Images (Steganography) - Computerphile">
            <a:hlinkClick r:id="rId3"/>
          </p:cNvPr>
          <p:cNvPicPr preferRelativeResize="0"/>
          <p:nvPr/>
        </p:nvPicPr>
        <p:blipFill rotWithShape="1">
          <a:blip r:embed="rId4">
            <a:alphaModFix/>
          </a:blip>
          <a:srcRect b="0" l="0" r="0" t="0"/>
          <a:stretch/>
        </p:blipFill>
        <p:spPr>
          <a:xfrm>
            <a:off x="7089600" y="0"/>
            <a:ext cx="2054400" cy="1540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0"/>
                                        <p:tgtEl>
                                          <p:spTgt spid="2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9"/>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Adam Optimization Algorithm</a:t>
            </a:r>
            <a:endParaRPr/>
          </a:p>
        </p:txBody>
      </p:sp>
      <p:sp>
        <p:nvSpPr>
          <p:cNvPr id="298" name="Google Shape;298;p29"/>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Adaptive Moment Estimation Optimizer</a:t>
            </a:r>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4"/>
          <p:cNvSpPr txBox="1"/>
          <p:nvPr>
            <p:ph type="title"/>
          </p:nvPr>
        </p:nvSpPr>
        <p:spPr>
          <a:xfrm>
            <a:off x="311700" y="179300"/>
            <a:ext cx="8520600" cy="96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200"/>
              <a:buNone/>
            </a:pPr>
            <a:r>
              <a:t/>
            </a:r>
            <a:endParaRPr sz="1900"/>
          </a:p>
          <a:p>
            <a:pPr indent="0" lvl="0" marL="0" rtl="0" algn="l">
              <a:lnSpc>
                <a:spcPct val="100000"/>
              </a:lnSpc>
              <a:spcBef>
                <a:spcPts val="0"/>
              </a:spcBef>
              <a:spcAft>
                <a:spcPts val="0"/>
              </a:spcAft>
              <a:buSzPts val="4200"/>
              <a:buNone/>
            </a:pPr>
            <a:r>
              <a:t/>
            </a:r>
            <a:endParaRPr sz="1900"/>
          </a:p>
          <a:p>
            <a:pPr indent="0" lvl="0" marL="0" rtl="0" algn="l">
              <a:lnSpc>
                <a:spcPct val="100000"/>
              </a:lnSpc>
              <a:spcBef>
                <a:spcPts val="0"/>
              </a:spcBef>
              <a:spcAft>
                <a:spcPts val="0"/>
              </a:spcAft>
              <a:buSzPts val="4200"/>
              <a:buNone/>
            </a:pPr>
            <a:r>
              <a:t/>
            </a:r>
            <a:endParaRPr sz="1900"/>
          </a:p>
          <a:p>
            <a:pPr indent="0" lvl="0" marL="0" rtl="0" algn="l">
              <a:lnSpc>
                <a:spcPct val="100000"/>
              </a:lnSpc>
              <a:spcBef>
                <a:spcPts val="0"/>
              </a:spcBef>
              <a:spcAft>
                <a:spcPts val="0"/>
              </a:spcAft>
              <a:buSzPts val="4200"/>
              <a:buNone/>
            </a:pPr>
            <a:r>
              <a:t/>
            </a:r>
            <a:endParaRPr sz="2400"/>
          </a:p>
          <a:p>
            <a:pPr indent="0" lvl="0" marL="0" rtl="0" algn="l">
              <a:lnSpc>
                <a:spcPct val="100000"/>
              </a:lnSpc>
              <a:spcBef>
                <a:spcPts val="0"/>
              </a:spcBef>
              <a:spcAft>
                <a:spcPts val="0"/>
              </a:spcAft>
              <a:buSzPts val="4200"/>
              <a:buNone/>
            </a:pPr>
            <a:r>
              <a:rPr lang="en" sz="2400"/>
              <a:t>ALASKA #1 Overview -  a new challenge dedicated to practical steganalysis </a:t>
            </a:r>
            <a:endParaRPr sz="2400"/>
          </a:p>
          <a:p>
            <a:pPr indent="0" lvl="0" marL="0" rtl="0" algn="l">
              <a:lnSpc>
                <a:spcPct val="100000"/>
              </a:lnSpc>
              <a:spcBef>
                <a:spcPts val="0"/>
              </a:spcBef>
              <a:spcAft>
                <a:spcPts val="0"/>
              </a:spcAft>
              <a:buSzPts val="4200"/>
              <a:buNone/>
            </a:pPr>
            <a:r>
              <a:t/>
            </a:r>
            <a:endParaRPr sz="2600"/>
          </a:p>
        </p:txBody>
      </p:sp>
      <p:sp>
        <p:nvSpPr>
          <p:cNvPr id="81" name="Google Shape;81;p4"/>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800"/>
              <a:buNone/>
            </a:pPr>
            <a:r>
              <a:rPr lang="en">
                <a:solidFill>
                  <a:schemeClr val="dk1"/>
                </a:solidFill>
              </a:rPr>
              <a:t>The goal of the ALASKA challenge was to stimulate the development of new hidden data detection methods dedicated to perform practical, “real-life”, steganalysis; i.e. to detect stego contents in environments which are closer to an operational forensic analyst </a:t>
            </a:r>
            <a:r>
              <a:rPr lang="en"/>
              <a:t>c</a:t>
            </a:r>
            <a:r>
              <a:rPr lang="en">
                <a:solidFill>
                  <a:schemeClr val="dk1"/>
                </a:solidFill>
              </a:rPr>
              <a:t>ontext.</a:t>
            </a:r>
            <a:endParaRPr>
              <a:solidFill>
                <a:schemeClr val="dk1"/>
              </a:solidFill>
            </a:endParaRPr>
          </a:p>
          <a:p>
            <a:pPr indent="0" lvl="0" marL="0" rtl="0" algn="l">
              <a:lnSpc>
                <a:spcPct val="115000"/>
              </a:lnSpc>
              <a:spcBef>
                <a:spcPts val="1200"/>
              </a:spcBef>
              <a:spcAft>
                <a:spcPts val="0"/>
              </a:spcAft>
              <a:buSzPts val="1800"/>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ALASKA was built from the observation that the vast majority of publications on steganalysis are not based on realistic assumptions, i.e. cannot be used directly by a forensics expert. </a:t>
            </a:r>
            <a:endParaRPr>
              <a:solidFill>
                <a:schemeClr val="dk1"/>
              </a:solidFill>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0"/>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Regularization</a:t>
            </a:r>
            <a:endParaRPr/>
          </a:p>
        </p:txBody>
      </p:sp>
      <p:sp>
        <p:nvSpPr>
          <p:cNvPr id="304" name="Google Shape;304;p30"/>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regularization: dropouts, early stopping (callback), change gradualy the lr (callback)</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26190"/>
              <a:buFont typeface="Arial"/>
              <a:buNone/>
            </a:pPr>
            <a:r>
              <a:t/>
            </a:r>
            <a:endParaRPr/>
          </a:p>
          <a:p>
            <a:pPr indent="0" lvl="0" marL="0" rtl="0" algn="l">
              <a:lnSpc>
                <a:spcPct val="100000"/>
              </a:lnSpc>
              <a:spcBef>
                <a:spcPts val="0"/>
              </a:spcBef>
              <a:spcAft>
                <a:spcPts val="0"/>
              </a:spcAft>
              <a:buSzPct val="111111"/>
              <a:buNone/>
            </a:pPr>
            <a:r>
              <a:rPr lang="en"/>
              <a:t>Transfer Learning (imagenet)</a:t>
            </a:r>
            <a:endParaRPr/>
          </a:p>
        </p:txBody>
      </p:sp>
      <p:sp>
        <p:nvSpPr>
          <p:cNvPr id="310" name="Google Shape;310;p3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2"/>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t/>
            </a:r>
            <a:endParaRPr/>
          </a:p>
        </p:txBody>
      </p:sp>
      <p:sp>
        <p:nvSpPr>
          <p:cNvPr id="316" name="Google Shape;316;p32"/>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data augmentation (Flip, Rotate90, Cutout, GridShuffle, GridDropout Augmentations in stages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3"/>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Augmentations</a:t>
            </a:r>
            <a:endParaRPr/>
          </a:p>
        </p:txBody>
      </p:sp>
      <p:sp>
        <p:nvSpPr>
          <p:cNvPr id="322" name="Google Shape;322;p33"/>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Albumentations library for Data Augmentation </a:t>
            </a:r>
            <a:endParaRPr/>
          </a:p>
          <a:p>
            <a:pPr indent="-342900" lvl="0" marL="457200" rtl="0" algn="l">
              <a:lnSpc>
                <a:spcPct val="115000"/>
              </a:lnSpc>
              <a:spcBef>
                <a:spcPts val="1200"/>
              </a:spcBef>
              <a:spcAft>
                <a:spcPts val="0"/>
              </a:spcAft>
              <a:buSzPts val="1800"/>
              <a:buChar char="-"/>
            </a:pPr>
            <a:r>
              <a:rPr lang="en"/>
              <a:t>Faster than torchvision in every benchmark</a:t>
            </a:r>
            <a:endParaRPr/>
          </a:p>
          <a:p>
            <a:pPr indent="-342900" lvl="0" marL="457200" rtl="0" algn="l">
              <a:lnSpc>
                <a:spcPct val="115000"/>
              </a:lnSpc>
              <a:spcBef>
                <a:spcPts val="0"/>
              </a:spcBef>
              <a:spcAft>
                <a:spcPts val="0"/>
              </a:spcAft>
              <a:buSzPts val="1800"/>
              <a:buChar char="-"/>
            </a:pPr>
            <a:r>
              <a:rPr lang="en"/>
              <a:t>Has support for more tasks like segmentation and detection </a:t>
            </a:r>
            <a:endParaRPr/>
          </a:p>
          <a:p>
            <a:pPr indent="-342900" lvl="0" marL="457200" rtl="0" algn="l">
              <a:lnSpc>
                <a:spcPct val="115000"/>
              </a:lnSpc>
              <a:spcBef>
                <a:spcPts val="0"/>
              </a:spcBef>
              <a:spcAft>
                <a:spcPts val="0"/>
              </a:spcAft>
              <a:buSzPts val="1800"/>
              <a:buChar char="-"/>
            </a:pPr>
            <a:r>
              <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4"/>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 Evaluation Criterion</a:t>
            </a:r>
            <a:endParaRPr/>
          </a:p>
        </p:txBody>
      </p:sp>
      <p:sp>
        <p:nvSpPr>
          <p:cNvPr id="328" name="Google Shape;328;p34"/>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 a weighted area under curve (wAUC)</a:t>
            </a:r>
            <a:endParaRPr/>
          </a:p>
          <a:p>
            <a:pPr indent="0" lvl="0" marL="0" rtl="0" algn="l">
              <a:lnSpc>
                <a:spcPct val="115000"/>
              </a:lnSpc>
              <a:spcBef>
                <a:spcPts val="1200"/>
              </a:spcBef>
              <a:spcAft>
                <a:spcPts val="1200"/>
              </a:spcAft>
              <a:buSzPts val="1800"/>
              <a:buNone/>
            </a:pPr>
            <a:r>
              <a:rPr lang="en"/>
              <a:t>Let us recall that the ROC curve plots the true-positive rate β against the false-alarm rate α0. The area under the curve is defined as: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5"/>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Implementation</a:t>
            </a:r>
            <a:endParaRPr/>
          </a:p>
        </p:txBody>
      </p:sp>
      <p:sp>
        <p:nvSpPr>
          <p:cNvPr id="334" name="Google Shape;334;p35"/>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fontScale="77500" lnSpcReduction="20000"/>
          </a:bodyPr>
          <a:lstStyle/>
          <a:p>
            <a:pPr indent="-317182" lvl="0" marL="457200" rtl="0" algn="l">
              <a:lnSpc>
                <a:spcPct val="150000"/>
              </a:lnSpc>
              <a:spcBef>
                <a:spcPts val="0"/>
              </a:spcBef>
              <a:spcAft>
                <a:spcPts val="0"/>
              </a:spcAft>
              <a:buClr>
                <a:schemeClr val="dk1"/>
              </a:buClr>
              <a:buSzPct val="100000"/>
              <a:buChar char="●"/>
            </a:pPr>
            <a:r>
              <a:rPr lang="en">
                <a:solidFill>
                  <a:schemeClr val="dk1"/>
                </a:solidFill>
              </a:rPr>
              <a:t>Cover image</a:t>
            </a:r>
            <a:endParaRPr>
              <a:solidFill>
                <a:schemeClr val="dk1"/>
              </a:solidFill>
            </a:endParaRPr>
          </a:p>
          <a:p>
            <a:pPr indent="-317182" lvl="0" marL="457200" rtl="0" algn="l">
              <a:lnSpc>
                <a:spcPct val="150000"/>
              </a:lnSpc>
              <a:spcBef>
                <a:spcPts val="0"/>
              </a:spcBef>
              <a:spcAft>
                <a:spcPts val="0"/>
              </a:spcAft>
              <a:buClr>
                <a:schemeClr val="dk1"/>
              </a:buClr>
              <a:buSzPct val="100000"/>
              <a:buChar char="●"/>
            </a:pPr>
            <a:r>
              <a:rPr lang="en">
                <a:solidFill>
                  <a:schemeClr val="dk1"/>
                </a:solidFill>
              </a:rPr>
              <a:t>Identify redundant data</a:t>
            </a:r>
            <a:endParaRPr>
              <a:solidFill>
                <a:schemeClr val="dk1"/>
              </a:solidFill>
            </a:endParaRPr>
          </a:p>
          <a:p>
            <a:pPr indent="-317182" lvl="0" marL="457200" rtl="0" algn="l">
              <a:lnSpc>
                <a:spcPct val="150000"/>
              </a:lnSpc>
              <a:spcBef>
                <a:spcPts val="0"/>
              </a:spcBef>
              <a:spcAft>
                <a:spcPts val="0"/>
              </a:spcAft>
              <a:buClr>
                <a:schemeClr val="dk1"/>
              </a:buClr>
              <a:buSzPct val="100000"/>
              <a:buChar char="●"/>
            </a:pPr>
            <a:r>
              <a:rPr lang="en">
                <a:solidFill>
                  <a:schemeClr val="dk1"/>
                </a:solidFill>
              </a:rPr>
              <a:t>Replace (a subset of) redundant bits with data</a:t>
            </a:r>
            <a:endParaRPr>
              <a:solidFill>
                <a:schemeClr val="dk1"/>
              </a:solidFill>
            </a:endParaRPr>
          </a:p>
          <a:p>
            <a:pPr indent="0" lvl="0" marL="0" rtl="0" algn="l">
              <a:lnSpc>
                <a:spcPct val="150000"/>
              </a:lnSpc>
              <a:spcBef>
                <a:spcPts val="1200"/>
              </a:spcBef>
              <a:spcAft>
                <a:spcPts val="0"/>
              </a:spcAft>
              <a:buSzPct val="129032"/>
              <a:buNone/>
            </a:pPr>
            <a:r>
              <a:t/>
            </a:r>
            <a:endParaRPr>
              <a:solidFill>
                <a:schemeClr val="dk1"/>
              </a:solidFill>
            </a:endParaRPr>
          </a:p>
          <a:p>
            <a:pPr indent="-317182" lvl="0" marL="457200" rtl="0" algn="l">
              <a:lnSpc>
                <a:spcPct val="150000"/>
              </a:lnSpc>
              <a:spcBef>
                <a:spcPts val="1200"/>
              </a:spcBef>
              <a:spcAft>
                <a:spcPts val="0"/>
              </a:spcAft>
              <a:buClr>
                <a:schemeClr val="dk1"/>
              </a:buClr>
              <a:buSzPct val="100000"/>
              <a:buChar char="●"/>
            </a:pPr>
            <a:r>
              <a:rPr lang="en">
                <a:solidFill>
                  <a:schemeClr val="dk1"/>
                </a:solidFill>
              </a:rPr>
              <a:t>JPEG uses discrete cosine transformations (DCT)</a:t>
            </a:r>
            <a:endParaRPr>
              <a:solidFill>
                <a:schemeClr val="dk1"/>
              </a:solidFill>
            </a:endParaRPr>
          </a:p>
          <a:p>
            <a:pPr indent="-317182" lvl="0" marL="457200" rtl="0" algn="l">
              <a:lnSpc>
                <a:spcPct val="150000"/>
              </a:lnSpc>
              <a:spcBef>
                <a:spcPts val="0"/>
              </a:spcBef>
              <a:spcAft>
                <a:spcPts val="0"/>
              </a:spcAft>
              <a:buClr>
                <a:schemeClr val="dk1"/>
              </a:buClr>
              <a:buSzPct val="100000"/>
              <a:buChar char="●"/>
            </a:pPr>
            <a:r>
              <a:rPr lang="en">
                <a:solidFill>
                  <a:schemeClr val="dk1"/>
                </a:solidFill>
              </a:rPr>
              <a:t>Transform pixel blocks to DCT coefficients</a:t>
            </a:r>
            <a:endParaRPr>
              <a:solidFill>
                <a:schemeClr val="dk1"/>
              </a:solidFill>
            </a:endParaRPr>
          </a:p>
          <a:p>
            <a:pPr indent="-317182" lvl="0" marL="457200" rtl="0" algn="l">
              <a:lnSpc>
                <a:spcPct val="150000"/>
              </a:lnSpc>
              <a:spcBef>
                <a:spcPts val="0"/>
              </a:spcBef>
              <a:spcAft>
                <a:spcPts val="0"/>
              </a:spcAft>
              <a:buClr>
                <a:schemeClr val="dk1"/>
              </a:buClr>
              <a:buSzPct val="100000"/>
              <a:buChar char="●"/>
            </a:pPr>
            <a:r>
              <a:rPr lang="en">
                <a:solidFill>
                  <a:schemeClr val="dk1"/>
                </a:solidFill>
              </a:rPr>
              <a:t>Get least significant bit of each DCT coefficient</a:t>
            </a:r>
            <a:endParaRPr>
              <a:solidFill>
                <a:schemeClr val="dk1"/>
              </a:solidFill>
            </a:endParaRPr>
          </a:p>
          <a:p>
            <a:pPr indent="-317182" lvl="0" marL="457200" rtl="0" algn="l">
              <a:lnSpc>
                <a:spcPct val="150000"/>
              </a:lnSpc>
              <a:spcBef>
                <a:spcPts val="0"/>
              </a:spcBef>
              <a:spcAft>
                <a:spcPts val="0"/>
              </a:spcAft>
              <a:buClr>
                <a:schemeClr val="dk1"/>
              </a:buClr>
              <a:buSzPct val="100000"/>
              <a:buChar char="●"/>
            </a:pPr>
            <a:r>
              <a:rPr lang="en">
                <a:solidFill>
                  <a:schemeClr val="dk1"/>
                </a:solidFill>
              </a:rPr>
              <a:t>Replace LSB with secret message bit</a:t>
            </a:r>
            <a:endParaRPr>
              <a:solidFill>
                <a:schemeClr val="dk1"/>
              </a:solidFill>
            </a:endParaRPr>
          </a:p>
          <a:p>
            <a:pPr indent="-317182" lvl="0" marL="457200" rtl="0" algn="l">
              <a:lnSpc>
                <a:spcPct val="150000"/>
              </a:lnSpc>
              <a:spcBef>
                <a:spcPts val="0"/>
              </a:spcBef>
              <a:spcAft>
                <a:spcPts val="0"/>
              </a:spcAft>
              <a:buClr>
                <a:schemeClr val="dk1"/>
              </a:buClr>
              <a:buSzPct val="100000"/>
              <a:buChar char="●"/>
            </a:pPr>
            <a:r>
              <a:rPr lang="en">
                <a:solidFill>
                  <a:schemeClr val="dk1"/>
                </a:solidFill>
              </a:rPr>
              <a:t>Insert modified DCT into output image</a:t>
            </a:r>
            <a:endParaRPr>
              <a:solidFill>
                <a:schemeClr val="dk1"/>
              </a:solidFill>
            </a:endParaRPr>
          </a:p>
          <a:p>
            <a:pPr indent="0" lvl="0" marL="0" rtl="0" algn="l">
              <a:lnSpc>
                <a:spcPct val="115000"/>
              </a:lnSpc>
              <a:spcBef>
                <a:spcPts val="1200"/>
              </a:spcBef>
              <a:spcAft>
                <a:spcPts val="1200"/>
              </a:spcAft>
              <a:buSzPct val="129032"/>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6"/>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Notes from the contest #1:</a:t>
            </a:r>
            <a:endParaRPr/>
          </a:p>
        </p:txBody>
      </p:sp>
      <p:sp>
        <p:nvSpPr>
          <p:cNvPr id="340" name="Google Shape;340;p36"/>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15000"/>
              </a:lnSpc>
              <a:spcBef>
                <a:spcPts val="0"/>
              </a:spcBef>
              <a:spcAft>
                <a:spcPts val="0"/>
              </a:spcAft>
              <a:buSzPct val="117647"/>
              <a:buNone/>
            </a:pPr>
            <a:r>
              <a:rPr b="1" lang="en"/>
              <a:t>Dealing with Different JPEG Quality Factors:</a:t>
            </a:r>
            <a:endParaRPr b="1"/>
          </a:p>
          <a:p>
            <a:pPr indent="0" lvl="0" marL="0" rtl="0" algn="l">
              <a:lnSpc>
                <a:spcPct val="115000"/>
              </a:lnSpc>
              <a:spcBef>
                <a:spcPts val="1200"/>
              </a:spcBef>
              <a:spcAft>
                <a:spcPts val="0"/>
              </a:spcAft>
              <a:buSzPct val="117647"/>
              <a:buNone/>
            </a:pPr>
            <a:r>
              <a:rPr lang="en"/>
              <a:t>It does not seem that having one specific network for each JPEG quality factor brought much detection accuracy.</a:t>
            </a:r>
            <a:endParaRPr/>
          </a:p>
          <a:p>
            <a:pPr indent="0" lvl="0" marL="0" rtl="0" algn="l">
              <a:lnSpc>
                <a:spcPct val="115000"/>
              </a:lnSpc>
              <a:spcBef>
                <a:spcPts val="1200"/>
              </a:spcBef>
              <a:spcAft>
                <a:spcPts val="0"/>
              </a:spcAft>
              <a:buSzPct val="117647"/>
              <a:buNone/>
            </a:pPr>
            <a:r>
              <a:rPr lang="en"/>
              <a:t>All users who tried learning over each JPEG quality factor individually did not get significant improvements and, hence, eventually decided to analyze all images together regardless the QF in order to benefit from a larger dataset for training.</a:t>
            </a:r>
            <a:endParaRPr/>
          </a:p>
          <a:p>
            <a:pPr indent="0" lvl="0" marL="0" rtl="0" algn="l">
              <a:lnSpc>
                <a:spcPct val="115000"/>
              </a:lnSpc>
              <a:spcBef>
                <a:spcPts val="1200"/>
              </a:spcBef>
              <a:spcAft>
                <a:spcPts val="1200"/>
              </a:spcAft>
              <a:buSzPct val="117647"/>
              <a:buNone/>
            </a:pPr>
            <a:r>
              <a:rPr lang="en"/>
              <a:t>It goes completely against what has always been observed for features based steganalysis and that was common belief also for deep learning based steganalysis. In the problem of “holistic vs atomistic” steganalysis (should you learn a specific network over each possible dataset for more tailored detectors or blend all images together for more robustness) the JPEG quality factor has long been recognized as the sole parameter that may prevent generalization.</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37"/>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26190"/>
              <a:buFont typeface="Arial"/>
              <a:buNone/>
            </a:pPr>
            <a:r>
              <a:t/>
            </a:r>
            <a:endParaRPr/>
          </a:p>
          <a:p>
            <a:pPr indent="0" lvl="0" marL="0" rtl="0" algn="l">
              <a:lnSpc>
                <a:spcPct val="100000"/>
              </a:lnSpc>
              <a:spcBef>
                <a:spcPts val="0"/>
              </a:spcBef>
              <a:spcAft>
                <a:spcPts val="0"/>
              </a:spcAft>
              <a:buSzPct val="111111"/>
              <a:buNone/>
            </a:pPr>
            <a:r>
              <a:rPr lang="en"/>
              <a:t>Notes from the contest #2:</a:t>
            </a:r>
            <a:endParaRPr/>
          </a:p>
        </p:txBody>
      </p:sp>
      <p:sp>
        <p:nvSpPr>
          <p:cNvPr id="346" name="Google Shape;346;p37"/>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fontScale="92500" lnSpcReduction="10000"/>
          </a:bodyPr>
          <a:lstStyle/>
          <a:p>
            <a:pPr indent="0" lvl="0" marL="0" rtl="0" algn="l">
              <a:lnSpc>
                <a:spcPct val="115000"/>
              </a:lnSpc>
              <a:spcBef>
                <a:spcPts val="0"/>
              </a:spcBef>
              <a:spcAft>
                <a:spcPts val="0"/>
              </a:spcAft>
              <a:buSzPct val="108108"/>
              <a:buNone/>
            </a:pPr>
            <a:r>
              <a:rPr b="1" lang="en"/>
              <a:t>Dealing with Different Color Channels:</a:t>
            </a:r>
            <a:endParaRPr b="1"/>
          </a:p>
          <a:p>
            <a:pPr indent="0" lvl="0" marL="0" rtl="0" algn="l">
              <a:lnSpc>
                <a:spcPct val="115000"/>
              </a:lnSpc>
              <a:spcBef>
                <a:spcPts val="1200"/>
              </a:spcBef>
              <a:spcAft>
                <a:spcPts val="0"/>
              </a:spcAft>
              <a:buSzPct val="108108"/>
              <a:buNone/>
            </a:pPr>
            <a:r>
              <a:rPr lang="en"/>
              <a:t>Whether the RGB color space was more relevant because Deep Learning architectures are usually designed for this case, or whether YCbCRr would be more relevant since data hiding is made on this components. Similarly, whether one should use spatial or DCT domain was also addressed. All in all, it seems that it is more efficient to analyze images in the spatial domain, which was in line with has been long recognized in steganalysis.</a:t>
            </a:r>
            <a:endParaRPr/>
          </a:p>
          <a:p>
            <a:pPr indent="0" lvl="0" marL="0" rtl="0" algn="l">
              <a:lnSpc>
                <a:spcPct val="115000"/>
              </a:lnSpc>
              <a:spcBef>
                <a:spcPts val="1200"/>
              </a:spcBef>
              <a:spcAft>
                <a:spcPts val="0"/>
              </a:spcAft>
              <a:buSzPct val="108108"/>
              <a:buNone/>
            </a:pPr>
            <a:r>
              <a:rPr lang="en"/>
              <a:t>However, it seems that diversifying allows slightly improving the performance as we have observed top users using both spatial and DCT domain or several color spaces.</a:t>
            </a:r>
            <a:endParaRPr/>
          </a:p>
          <a:p>
            <a:pPr indent="0" lvl="0" marL="0" rtl="0" algn="l">
              <a:lnSpc>
                <a:spcPct val="115000"/>
              </a:lnSpc>
              <a:spcBef>
                <a:spcPts val="1200"/>
              </a:spcBef>
              <a:spcAft>
                <a:spcPts val="1200"/>
              </a:spcAft>
              <a:buSzPct val="108108"/>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8"/>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t/>
            </a:r>
            <a:endParaRPr/>
          </a:p>
        </p:txBody>
      </p:sp>
      <p:sp>
        <p:nvSpPr>
          <p:cNvPr id="352" name="Google Shape;352;p38"/>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Regarding the color channels itself, it seems that it choice does not matter for steganalysis. Perhaps because they all mostly consists in linear transformation that a complex network can eventually figure out, similar performances have been observed in RGB, YUV, YCbCr, L*a*b ... </a:t>
            </a:r>
            <a:endParaRPr/>
          </a:p>
          <a:p>
            <a:pPr indent="0" lvl="0" marL="0" rtl="0" algn="l">
              <a:lnSpc>
                <a:spcPct val="115000"/>
              </a:lnSpc>
              <a:spcBef>
                <a:spcPts val="1200"/>
              </a:spcBef>
              <a:spcAft>
                <a:spcPts val="1200"/>
              </a:spcAft>
              <a:buSzPts val="1800"/>
              <a:buNone/>
            </a:pPr>
            <a:r>
              <a:rPr lang="en"/>
              <a:t>Interestingly, it has been observed that using non-quantized values (regardless of the color channel used) slightly improve detection performance.</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9"/>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Notes from the contest #3:</a:t>
            </a:r>
            <a:endParaRPr/>
          </a:p>
        </p:txBody>
      </p:sp>
      <p:sp>
        <p:nvSpPr>
          <p:cNvPr id="358" name="Google Shape;358;p39"/>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lang="en"/>
              <a:t>Most Relevant Deep Learning Architecture:</a:t>
            </a:r>
            <a:endParaRPr b="1"/>
          </a:p>
          <a:p>
            <a:pPr indent="0" lvl="0" marL="0" rtl="0" algn="l">
              <a:lnSpc>
                <a:spcPct val="115000"/>
              </a:lnSpc>
              <a:spcBef>
                <a:spcPts val="1200"/>
              </a:spcBef>
              <a:spcAft>
                <a:spcPts val="0"/>
              </a:spcAft>
              <a:buSzPts val="1800"/>
              <a:buNone/>
            </a:pPr>
            <a:r>
              <a:rPr lang="en"/>
              <a:t>Among the current-art Deep Learning method, undoubtedly, EfficientNet has been by far the most extensively used in this competition for its relative simplicity and high performance. </a:t>
            </a:r>
            <a:endParaRPr/>
          </a:p>
          <a:p>
            <a:pPr indent="0" lvl="0" marL="0" rtl="0" algn="l">
              <a:lnSpc>
                <a:spcPct val="115000"/>
              </a:lnSpc>
              <a:spcBef>
                <a:spcPts val="1200"/>
              </a:spcBef>
              <a:spcAft>
                <a:spcPts val="1200"/>
              </a:spcAft>
              <a:buSzPts val="1800"/>
              <a:buNone/>
            </a:pPr>
            <a:r>
              <a:rPr lang="en"/>
              <a:t>It is also possible that this is partially due to the fact that a few weeks after the kick-off an implementation with EfficientNetb2 allows getting a score as high as 0.921 (to be contrasted with the 0.935 of the top scorers at that time). Interestingly, it can be noted that MixNet also achieved high performance while ResNet and DenseNet did not.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g1238f4b879e_0_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87" name="Google Shape;87;g1238f4b879e_0_0"/>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0"/>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t/>
            </a:r>
            <a:endParaRPr/>
          </a:p>
        </p:txBody>
      </p:sp>
      <p:sp>
        <p:nvSpPr>
          <p:cNvPr id="364" name="Google Shape;364;p40"/>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one could argue that the user who finished first used mostly SEResNet18 yet removing the stride and pooling from the first two layers which prevent the downsampling of images and, ultimately, to keep much more information about such weak signals as steganography may be as well as to speed up significantly the convergence.</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4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t/>
            </a:r>
            <a:endParaRPr/>
          </a:p>
        </p:txBody>
      </p:sp>
      <p:sp>
        <p:nvSpPr>
          <p:cNvPr id="370" name="Google Shape;370;p41"/>
          <p:cNvSpPr txBox="1"/>
          <p:nvPr>
            <p:ph idx="1" type="body"/>
          </p:nvPr>
        </p:nvSpPr>
        <p:spPr>
          <a:xfrm>
            <a:off x="5658975" y="1225225"/>
            <a:ext cx="31734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1"/>
              </a:buClr>
              <a:buSzPts val="1100"/>
              <a:buFont typeface="Arial"/>
              <a:buNone/>
            </a:pPr>
            <a:r>
              <a:rPr lang="en"/>
              <a:t>Overall performance obtained with several Deep Learning architecture (measures using the wAUC used in this competition) as a function of network complexity (measured as the number of parameters).</a:t>
            </a:r>
            <a:endParaRPr/>
          </a:p>
          <a:p>
            <a:pPr indent="0" lvl="0" marL="0" rtl="0" algn="l">
              <a:lnSpc>
                <a:spcPct val="115000"/>
              </a:lnSpc>
              <a:spcBef>
                <a:spcPts val="1200"/>
              </a:spcBef>
              <a:spcAft>
                <a:spcPts val="1200"/>
              </a:spcAft>
              <a:buSzPts val="1800"/>
              <a:buNone/>
            </a:pPr>
            <a:r>
              <a:t/>
            </a:r>
            <a:endParaRPr/>
          </a:p>
        </p:txBody>
      </p:sp>
      <p:pic>
        <p:nvPicPr>
          <p:cNvPr id="371" name="Google Shape;371;p41"/>
          <p:cNvPicPr preferRelativeResize="0"/>
          <p:nvPr/>
        </p:nvPicPr>
        <p:blipFill rotWithShape="1">
          <a:blip r:embed="rId3">
            <a:alphaModFix/>
          </a:blip>
          <a:srcRect b="0" l="0" r="0" t="0"/>
          <a:stretch/>
        </p:blipFill>
        <p:spPr>
          <a:xfrm>
            <a:off x="-89625" y="0"/>
            <a:ext cx="5614125" cy="5143501"/>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42"/>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t/>
            </a:r>
            <a:endParaRPr/>
          </a:p>
        </p:txBody>
      </p:sp>
      <p:sp>
        <p:nvSpPr>
          <p:cNvPr id="377" name="Google Shape;377;p42"/>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Steganalysis in DCT domain using deep learning has remained quite a challenging problem in large part because the neighboring samples are very different from each other making convolutional networks quite irrelevant. For this reason it has been quite unused. However, among those who did use DCT coefficients, undoubtedly the most successful approach has been to use the one hot encoding approach.</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3"/>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Several Tricks for Improving Detection Accuracy:</a:t>
            </a:r>
            <a:endParaRPr/>
          </a:p>
        </p:txBody>
      </p:sp>
      <p:sp>
        <p:nvSpPr>
          <p:cNvPr id="383" name="Google Shape;383;p43"/>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Interestingly, as we explained above, using Efficient-b2 “as it” with weights pre-trained from ImageNet already allows getting very interesting steganalysis performance significantly higher than current state-of-the-art in steganalysis, namely SRNet.</a:t>
            </a:r>
            <a:endParaRPr/>
          </a:p>
          <a:p>
            <a:pPr indent="0" lvl="0" marL="0" rtl="0" algn="l">
              <a:lnSpc>
                <a:spcPct val="115000"/>
              </a:lnSpc>
              <a:spcBef>
                <a:spcPts val="1200"/>
              </a:spcBef>
              <a:spcAft>
                <a:spcPts val="1200"/>
              </a:spcAft>
              <a:buSzPts val="1800"/>
              <a:buNone/>
            </a:pPr>
            <a:r>
              <a:rPr lang="en"/>
              <a:t>Most of the users focused on improving over performances that were already quite outstanding. The main approaches to do so has been quite classical and can be summarized as follows: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4"/>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t/>
            </a:r>
            <a:endParaRPr/>
          </a:p>
        </p:txBody>
      </p:sp>
      <p:sp>
        <p:nvSpPr>
          <p:cNvPr id="389" name="Google Shape;389;p44"/>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lnSpcReduction="20000"/>
          </a:bodyPr>
          <a:lstStyle/>
          <a:p>
            <a:pPr indent="-342900" lvl="0" marL="457200" rtl="0" algn="l">
              <a:lnSpc>
                <a:spcPct val="115000"/>
              </a:lnSpc>
              <a:spcBef>
                <a:spcPts val="0"/>
              </a:spcBef>
              <a:spcAft>
                <a:spcPts val="0"/>
              </a:spcAft>
              <a:buSzPts val="1800"/>
              <a:buChar char="●"/>
            </a:pPr>
            <a:r>
              <a:rPr lang="en"/>
              <a:t>Use more complex yet slightly more accurate networks</a:t>
            </a:r>
            <a:endParaRPr/>
          </a:p>
          <a:p>
            <a:pPr indent="-342900" lvl="0" marL="457200" rtl="0" algn="l">
              <a:lnSpc>
                <a:spcPct val="115000"/>
              </a:lnSpc>
              <a:spcBef>
                <a:spcPts val="0"/>
              </a:spcBef>
              <a:spcAft>
                <a:spcPts val="0"/>
              </a:spcAft>
              <a:buSzPts val="1800"/>
              <a:buChar char="●"/>
            </a:pPr>
            <a:r>
              <a:rPr lang="en"/>
              <a:t>Build an ensemble of classifiers using several different architectures </a:t>
            </a:r>
            <a:endParaRPr/>
          </a:p>
          <a:p>
            <a:pPr indent="-342900" lvl="0" marL="457200" rtl="0" algn="l">
              <a:lnSpc>
                <a:spcPct val="115000"/>
              </a:lnSpc>
              <a:spcBef>
                <a:spcPts val="0"/>
              </a:spcBef>
              <a:spcAft>
                <a:spcPts val="0"/>
              </a:spcAft>
              <a:buSzPts val="1800"/>
              <a:buChar char="●"/>
            </a:pPr>
            <a:r>
              <a:rPr lang="en"/>
              <a:t>Diversify using several color channels and adding DCT</a:t>
            </a:r>
            <a:endParaRPr/>
          </a:p>
          <a:p>
            <a:pPr indent="-342900" lvl="0" marL="457200" rtl="0" algn="l">
              <a:lnSpc>
                <a:spcPct val="115000"/>
              </a:lnSpc>
              <a:spcBef>
                <a:spcPts val="0"/>
              </a:spcBef>
              <a:spcAft>
                <a:spcPts val="0"/>
              </a:spcAft>
              <a:buSzPts val="1800"/>
              <a:buChar char="●"/>
            </a:pPr>
            <a:r>
              <a:rPr lang="en"/>
              <a:t>Train/validate over several splits and select best models</a:t>
            </a:r>
            <a:endParaRPr/>
          </a:p>
          <a:p>
            <a:pPr indent="-342900" lvl="0" marL="457200" rtl="0" algn="l">
              <a:lnSpc>
                <a:spcPct val="115000"/>
              </a:lnSpc>
              <a:spcBef>
                <a:spcPts val="0"/>
              </a:spcBef>
              <a:spcAft>
                <a:spcPts val="0"/>
              </a:spcAft>
              <a:buSzPts val="1800"/>
              <a:buChar char="●"/>
            </a:pPr>
            <a:r>
              <a:rPr lang="en"/>
              <a:t>Use data augmentation strategies, such as CutMix strategy, to improve the learning efficiency ; this was used by many kagglers and especially those who ended first and third.</a:t>
            </a:r>
            <a:endParaRPr/>
          </a:p>
          <a:p>
            <a:pPr indent="0" lvl="0" marL="0" rtl="0" algn="l">
              <a:lnSpc>
                <a:spcPct val="115000"/>
              </a:lnSpc>
              <a:spcBef>
                <a:spcPts val="1200"/>
              </a:spcBef>
              <a:spcAft>
                <a:spcPts val="1200"/>
              </a:spcAft>
              <a:buSzPts val="1800"/>
              <a:buNone/>
            </a:pPr>
            <a:r>
              <a:rPr lang="en"/>
              <a:t>Eventually, it has been quite a consensual observation that training a multi-class classifier allows slightly improving the detection accuracy as compared to training a binary classifier merging all three different embedding schemes.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45"/>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EfficientNetV2</a:t>
            </a:r>
            <a:endParaRPr/>
          </a:p>
        </p:txBody>
      </p:sp>
      <p:sp>
        <p:nvSpPr>
          <p:cNvPr id="395" name="Google Shape;395;p45"/>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https://www.youtube.com/watch?v=CTsSrOKSPNo&amp;ab_channel=TheAIEpiphany</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g122dce3b335_0_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401" name="Google Shape;401;g122dce3b335_0_0"/>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150">
                <a:solidFill>
                  <a:srgbClr val="555555"/>
                </a:solidFill>
                <a:highlight>
                  <a:srgbClr val="FFFFFF"/>
                </a:highlight>
                <a:latin typeface="Arial"/>
                <a:ea typeface="Arial"/>
                <a:cs typeface="Arial"/>
                <a:sym typeface="Arial"/>
              </a:rPr>
              <a:t>An ROC curve (or receiver operating characteristic curve) is a plot that summarizes the performance of a binary classification model on the positive class.</a:t>
            </a:r>
            <a:endParaRPr sz="1150">
              <a:solidFill>
                <a:srgbClr val="555555"/>
              </a:solidFill>
              <a:highlight>
                <a:srgbClr val="FFFFFF"/>
              </a:highlight>
              <a:latin typeface="Arial"/>
              <a:ea typeface="Arial"/>
              <a:cs typeface="Arial"/>
              <a:sym typeface="Arial"/>
            </a:endParaRPr>
          </a:p>
          <a:p>
            <a:pPr indent="0" lvl="0" marL="0" rtl="0" algn="l">
              <a:spcBef>
                <a:spcPts val="0"/>
              </a:spcBef>
              <a:spcAft>
                <a:spcPts val="0"/>
              </a:spcAft>
              <a:buNone/>
            </a:pPr>
            <a:r>
              <a:t/>
            </a:r>
            <a:endParaRPr sz="1150">
              <a:solidFill>
                <a:srgbClr val="555555"/>
              </a:solidFill>
              <a:highlight>
                <a:srgbClr val="FFFFFF"/>
              </a:highlight>
              <a:latin typeface="Arial"/>
              <a:ea typeface="Arial"/>
              <a:cs typeface="Arial"/>
              <a:sym typeface="Arial"/>
            </a:endParaRPr>
          </a:p>
          <a:p>
            <a:pPr indent="-301625" lvl="0" marL="457200" rtl="0" algn="l">
              <a:spcBef>
                <a:spcPts val="0"/>
              </a:spcBef>
              <a:spcAft>
                <a:spcPts val="0"/>
              </a:spcAft>
              <a:buClr>
                <a:srgbClr val="555555"/>
              </a:buClr>
              <a:buSzPts val="1150"/>
              <a:buFont typeface="Arial"/>
              <a:buChar char="●"/>
            </a:pPr>
            <a:r>
              <a:rPr b="1" lang="en" sz="1150">
                <a:solidFill>
                  <a:srgbClr val="555555"/>
                </a:solidFill>
                <a:highlight>
                  <a:srgbClr val="FFFFFF"/>
                </a:highlight>
                <a:latin typeface="Arial"/>
                <a:ea typeface="Arial"/>
                <a:cs typeface="Arial"/>
                <a:sym typeface="Arial"/>
              </a:rPr>
              <a:t>ROC Curve</a:t>
            </a:r>
            <a:r>
              <a:rPr lang="en" sz="1150">
                <a:solidFill>
                  <a:srgbClr val="555555"/>
                </a:solidFill>
                <a:highlight>
                  <a:srgbClr val="FFFFFF"/>
                </a:highlight>
                <a:latin typeface="Arial"/>
                <a:ea typeface="Arial"/>
                <a:cs typeface="Arial"/>
                <a:sym typeface="Arial"/>
              </a:rPr>
              <a:t>: Plot of False Positive Rate (x) vs. True Positive Rate (y).</a:t>
            </a:r>
            <a:endParaRPr sz="1150">
              <a:solidFill>
                <a:srgbClr val="555555"/>
              </a:solidFill>
              <a:highlight>
                <a:srgbClr val="FFFFFF"/>
              </a:highlight>
              <a:latin typeface="Arial"/>
              <a:ea typeface="Arial"/>
              <a:cs typeface="Arial"/>
              <a:sym typeface="Arial"/>
            </a:endParaRPr>
          </a:p>
          <a:p>
            <a:pPr indent="-301625" lvl="0" marL="457200" rtl="0" algn="l">
              <a:spcBef>
                <a:spcPts val="0"/>
              </a:spcBef>
              <a:spcAft>
                <a:spcPts val="0"/>
              </a:spcAft>
              <a:buClr>
                <a:srgbClr val="555555"/>
              </a:buClr>
              <a:buSzPts val="1150"/>
              <a:buFont typeface="Arial"/>
              <a:buChar char="●"/>
            </a:pPr>
            <a:r>
              <a:rPr b="1" lang="en" sz="1150">
                <a:solidFill>
                  <a:srgbClr val="555555"/>
                </a:solidFill>
                <a:highlight>
                  <a:srgbClr val="FFFFFF"/>
                </a:highlight>
                <a:latin typeface="Arial"/>
                <a:ea typeface="Arial"/>
                <a:cs typeface="Arial"/>
                <a:sym typeface="Arial"/>
              </a:rPr>
              <a:t>TruePositiveRate</a:t>
            </a:r>
            <a:r>
              <a:rPr lang="en" sz="1150">
                <a:solidFill>
                  <a:srgbClr val="555555"/>
                </a:solidFill>
                <a:highlight>
                  <a:srgbClr val="FFFFFF"/>
                </a:highlight>
                <a:latin typeface="Arial"/>
                <a:ea typeface="Arial"/>
                <a:cs typeface="Arial"/>
                <a:sym typeface="Arial"/>
              </a:rPr>
              <a:t> = TruePositives / (TruePositives + False Negatives)</a:t>
            </a:r>
            <a:endParaRPr sz="1150">
              <a:solidFill>
                <a:srgbClr val="555555"/>
              </a:solidFill>
              <a:highlight>
                <a:srgbClr val="FFFFFF"/>
              </a:highlight>
              <a:latin typeface="Arial"/>
              <a:ea typeface="Arial"/>
              <a:cs typeface="Arial"/>
              <a:sym typeface="Arial"/>
            </a:endParaRPr>
          </a:p>
          <a:p>
            <a:pPr indent="-301625" lvl="0" marL="457200" rtl="0" algn="l">
              <a:lnSpc>
                <a:spcPct val="150000"/>
              </a:lnSpc>
              <a:spcBef>
                <a:spcPts val="0"/>
              </a:spcBef>
              <a:spcAft>
                <a:spcPts val="0"/>
              </a:spcAft>
              <a:buClr>
                <a:srgbClr val="555555"/>
              </a:buClr>
              <a:buSzPts val="1150"/>
              <a:buFont typeface="Arial"/>
              <a:buChar char="●"/>
            </a:pPr>
            <a:r>
              <a:rPr lang="en" sz="1150">
                <a:solidFill>
                  <a:srgbClr val="555555"/>
                </a:solidFill>
                <a:highlight>
                  <a:srgbClr val="FFFFFF"/>
                </a:highlight>
                <a:latin typeface="Arial"/>
                <a:ea typeface="Arial"/>
                <a:cs typeface="Arial"/>
                <a:sym typeface="Arial"/>
              </a:rPr>
              <a:t>The true positive rate is referred to as the sensitivity or the recall.</a:t>
            </a:r>
            <a:endParaRPr sz="1150">
              <a:solidFill>
                <a:srgbClr val="555555"/>
              </a:solidFill>
              <a:highlight>
                <a:srgbClr val="FFFFFF"/>
              </a:highlight>
              <a:latin typeface="Arial"/>
              <a:ea typeface="Arial"/>
              <a:cs typeface="Arial"/>
              <a:sym typeface="Arial"/>
            </a:endParaRPr>
          </a:p>
          <a:p>
            <a:pPr indent="-301625" lvl="0" marL="457200" rtl="0" algn="l">
              <a:spcBef>
                <a:spcPts val="0"/>
              </a:spcBef>
              <a:spcAft>
                <a:spcPts val="0"/>
              </a:spcAft>
              <a:buClr>
                <a:srgbClr val="555555"/>
              </a:buClr>
              <a:buSzPts val="1150"/>
              <a:buFont typeface="Arial"/>
              <a:buChar char="●"/>
            </a:pPr>
            <a:r>
              <a:rPr b="1" lang="en" sz="1150">
                <a:solidFill>
                  <a:srgbClr val="555555"/>
                </a:solidFill>
                <a:highlight>
                  <a:srgbClr val="FFFFFF"/>
                </a:highlight>
                <a:latin typeface="Arial"/>
                <a:ea typeface="Arial"/>
                <a:cs typeface="Arial"/>
                <a:sym typeface="Arial"/>
              </a:rPr>
              <a:t>FalsePositiveRate</a:t>
            </a:r>
            <a:r>
              <a:rPr lang="en" sz="1150">
                <a:solidFill>
                  <a:srgbClr val="555555"/>
                </a:solidFill>
                <a:highlight>
                  <a:srgbClr val="FFFFFF"/>
                </a:highlight>
                <a:latin typeface="Arial"/>
                <a:ea typeface="Arial"/>
                <a:cs typeface="Arial"/>
                <a:sym typeface="Arial"/>
              </a:rPr>
              <a:t> = FalsePositives / (FalsePositives + TrueNegatives)</a:t>
            </a:r>
            <a:endParaRPr sz="1150">
              <a:solidFill>
                <a:srgbClr val="555555"/>
              </a:solidFill>
              <a:highlight>
                <a:srgbClr val="FFFFFF"/>
              </a:highlight>
              <a:latin typeface="Arial"/>
              <a:ea typeface="Arial"/>
              <a:cs typeface="Arial"/>
              <a:sym typeface="Arial"/>
            </a:endParaRPr>
          </a:p>
          <a:p>
            <a:pPr indent="-298450" lvl="0" marL="457200" rtl="0" algn="l">
              <a:lnSpc>
                <a:spcPct val="150000"/>
              </a:lnSpc>
              <a:spcBef>
                <a:spcPts val="0"/>
              </a:spcBef>
              <a:spcAft>
                <a:spcPts val="0"/>
              </a:spcAft>
              <a:buClr>
                <a:srgbClr val="555555"/>
              </a:buClr>
              <a:buSzPts val="1100"/>
              <a:buFont typeface="Arial"/>
              <a:buChar char="●"/>
            </a:pPr>
            <a:r>
              <a:rPr lang="en" sz="1150">
                <a:solidFill>
                  <a:srgbClr val="555555"/>
                </a:solidFill>
                <a:highlight>
                  <a:srgbClr val="FFFFFF"/>
                </a:highlight>
                <a:latin typeface="Arial"/>
                <a:ea typeface="Arial"/>
                <a:cs typeface="Arial"/>
                <a:sym typeface="Arial"/>
              </a:rPr>
              <a:t>We can think of the plot as the fraction of correct predictions for the positive class (y-axis) versus the fraction of errors for the negative class (x-axis).</a:t>
            </a:r>
            <a:endParaRPr sz="1150">
              <a:solidFill>
                <a:srgbClr val="555555"/>
              </a:solidFill>
              <a:highlight>
                <a:srgbClr val="FFFFFF"/>
              </a:highlight>
              <a:latin typeface="Arial"/>
              <a:ea typeface="Arial"/>
              <a:cs typeface="Arial"/>
              <a:sym typeface="Arial"/>
            </a:endParaRPr>
          </a:p>
          <a:p>
            <a:pPr indent="-298450" lvl="0" marL="457200" rtl="0" algn="l">
              <a:spcBef>
                <a:spcPts val="0"/>
              </a:spcBef>
              <a:spcAft>
                <a:spcPts val="0"/>
              </a:spcAft>
              <a:buClr>
                <a:srgbClr val="555555"/>
              </a:buClr>
              <a:buSzPts val="1100"/>
              <a:buFont typeface="Arial"/>
              <a:buChar char="●"/>
            </a:pPr>
            <a:r>
              <a:t/>
            </a:r>
            <a:endParaRPr sz="1100">
              <a:latin typeface="Arial"/>
              <a:ea typeface="Arial"/>
              <a:cs typeface="Arial"/>
              <a:sym typeface="Arial"/>
            </a:endParaRPr>
          </a:p>
          <a:p>
            <a:pPr indent="-298450" lvl="0" marL="457200" rtl="0" algn="l">
              <a:spcBef>
                <a:spcPts val="0"/>
              </a:spcBef>
              <a:spcAft>
                <a:spcPts val="0"/>
              </a:spcAft>
              <a:buClr>
                <a:srgbClr val="555555"/>
              </a:buClr>
              <a:buSzPts val="1100"/>
              <a:buFont typeface="Arial"/>
              <a:buChar char="●"/>
            </a:pPr>
            <a:r>
              <a:t/>
            </a:r>
            <a:endParaRPr sz="1100">
              <a:latin typeface="Arial"/>
              <a:ea typeface="Arial"/>
              <a:cs typeface="Arial"/>
              <a:sym typeface="Arial"/>
            </a:endParaRPr>
          </a:p>
          <a:p>
            <a:pPr indent="-301625" lvl="0" marL="457200" rtl="0" algn="l">
              <a:spcBef>
                <a:spcPts val="0"/>
              </a:spcBef>
              <a:spcAft>
                <a:spcPts val="0"/>
              </a:spcAft>
              <a:buClr>
                <a:srgbClr val="555555"/>
              </a:buClr>
              <a:buSzPts val="1150"/>
              <a:buFont typeface="Arial"/>
              <a:buChar char="●"/>
            </a:pPr>
            <a:r>
              <a:t/>
            </a:r>
            <a:endParaRPr sz="1150">
              <a:solidFill>
                <a:srgbClr val="555555"/>
              </a:solidFill>
              <a:highlight>
                <a:srgbClr val="FFFFFF"/>
              </a:highlight>
              <a:latin typeface="Arial"/>
              <a:ea typeface="Arial"/>
              <a:cs typeface="Arial"/>
              <a:sym typeface="Arial"/>
            </a:endParaRPr>
          </a:p>
          <a:p>
            <a:pPr indent="0" lvl="0" marL="0" rtl="0" algn="l">
              <a:spcBef>
                <a:spcPts val="2200"/>
              </a:spcBef>
              <a:spcAft>
                <a:spcPts val="0"/>
              </a:spcAft>
              <a:buNone/>
            </a:pPr>
            <a:r>
              <a:t/>
            </a:r>
            <a:endParaRPr sz="1150">
              <a:solidFill>
                <a:srgbClr val="555555"/>
              </a:solidFill>
              <a:highlight>
                <a:srgbClr val="FFFFFF"/>
              </a:highlight>
              <a:latin typeface="Arial"/>
              <a:ea typeface="Arial"/>
              <a:cs typeface="Arial"/>
              <a:sym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g122dce3b6c6_0_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Weighted AUC Metric</a:t>
            </a:r>
            <a:endParaRPr/>
          </a:p>
        </p:txBody>
      </p:sp>
      <p:sp>
        <p:nvSpPr>
          <p:cNvPr id="407" name="Google Shape;407;g122dce3b6c6_0_0"/>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g12085c4105d_0_1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93" name="Google Shape;93;g12085c4105d_0_12"/>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The ALASKA challenges were designed to address these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issues. To evaluate accuracy in a realistic setting, the chal-</a:t>
            </a:r>
            <a:endParaRPr/>
          </a:p>
          <a:p>
            <a:pPr indent="0" lvl="0" marL="0" rtl="0" algn="l">
              <a:spcBef>
                <a:spcPts val="0"/>
              </a:spcBef>
              <a:spcAft>
                <a:spcPts val="0"/>
              </a:spcAft>
              <a:buClr>
                <a:schemeClr val="dk1"/>
              </a:buClr>
              <a:buSzPts val="1100"/>
              <a:buFont typeface="Arial"/>
              <a:buNone/>
            </a:pPr>
            <a:r>
              <a:rPr lang="en"/>
              <a:t>lenges have some unique features. One is that the targeted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steganography methods are designed for color JPEG images</a:t>
            </a:r>
            <a:endParaRPr/>
          </a:p>
          <a:p>
            <a:pPr indent="0" lvl="0" marL="0" rtl="0" algn="l">
              <a:spcBef>
                <a:spcPts val="0"/>
              </a:spcBef>
              <a:spcAft>
                <a:spcPts val="0"/>
              </a:spcAft>
              <a:buClr>
                <a:schemeClr val="dk1"/>
              </a:buClr>
              <a:buSzPts val="1100"/>
              <a:buFont typeface="Arial"/>
              <a:buNone/>
            </a:pPr>
            <a:r>
              <a:rPr lang="en"/>
              <a:t>with various quality factors. This is because while the majority</a:t>
            </a:r>
            <a:endParaRPr/>
          </a:p>
          <a:p>
            <a:pPr indent="0" lvl="0" marL="0" rtl="0" algn="l">
              <a:spcBef>
                <a:spcPts val="0"/>
              </a:spcBef>
              <a:spcAft>
                <a:spcPts val="0"/>
              </a:spcAft>
              <a:buClr>
                <a:schemeClr val="dk1"/>
              </a:buClr>
              <a:buSzPts val="1100"/>
              <a:buFont typeface="Arial"/>
              <a:buNone/>
            </a:pPr>
            <a:r>
              <a:rPr lang="en"/>
              <a:t>of images in the real world are color JPEG images, much of</a:t>
            </a:r>
            <a:endParaRPr/>
          </a:p>
          <a:p>
            <a:pPr indent="0" lvl="0" marL="0" rtl="0" algn="l">
              <a:spcBef>
                <a:spcPts val="0"/>
              </a:spcBef>
              <a:spcAft>
                <a:spcPts val="0"/>
              </a:spcAft>
              <a:buClr>
                <a:schemeClr val="dk1"/>
              </a:buClr>
              <a:buSzPts val="1100"/>
              <a:buFont typeface="Arial"/>
              <a:buNone/>
            </a:pPr>
            <a:r>
              <a:rPr lang="en"/>
              <a:t>the research is on uncompressed or gray images</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5"/>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ALASKA2 Image Dataset</a:t>
            </a:r>
            <a:endParaRPr/>
          </a:p>
        </p:txBody>
      </p:sp>
      <p:sp>
        <p:nvSpPr>
          <p:cNvPr id="99" name="Google Shape;99;p5"/>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0"/>
              </a:spcAft>
              <a:buSzPts val="1800"/>
              <a:buNone/>
            </a:pPr>
            <a:r>
              <a:rPr b="1" i="1" lang="en" sz="1600">
                <a:solidFill>
                  <a:schemeClr val="dk1"/>
                </a:solidFill>
                <a:highlight>
                  <a:srgbClr val="FFFFFF"/>
                </a:highlight>
              </a:rPr>
              <a:t>Goal: </a:t>
            </a:r>
            <a:endParaRPr b="1" i="1" sz="1600">
              <a:solidFill>
                <a:schemeClr val="dk1"/>
              </a:solidFill>
              <a:highlight>
                <a:srgbClr val="FFFFFF"/>
              </a:highlight>
            </a:endParaRPr>
          </a:p>
          <a:p>
            <a:pPr indent="0" lvl="0" marL="0" rtl="0" algn="l">
              <a:lnSpc>
                <a:spcPct val="115000"/>
              </a:lnSpc>
              <a:spcBef>
                <a:spcPts val="1200"/>
              </a:spcBef>
              <a:spcAft>
                <a:spcPts val="0"/>
              </a:spcAft>
              <a:buSzPts val="1800"/>
              <a:buNone/>
            </a:pPr>
            <a:r>
              <a:rPr lang="en" sz="1600">
                <a:solidFill>
                  <a:schemeClr val="dk1"/>
                </a:solidFill>
                <a:highlight>
                  <a:srgbClr val="FFFFFF"/>
                </a:highlight>
              </a:rPr>
              <a:t>Determine which of the images in the test set have hidden messages embedded.</a:t>
            </a:r>
            <a:endParaRPr sz="1600">
              <a:solidFill>
                <a:schemeClr val="dk1"/>
              </a:solidFill>
              <a:highlight>
                <a:srgbClr val="FFFFFF"/>
              </a:highlight>
            </a:endParaRPr>
          </a:p>
          <a:p>
            <a:pPr indent="0" lvl="0" marL="0" rtl="0" algn="l">
              <a:lnSpc>
                <a:spcPct val="115000"/>
              </a:lnSpc>
              <a:spcBef>
                <a:spcPts val="1200"/>
              </a:spcBef>
              <a:spcAft>
                <a:spcPts val="0"/>
              </a:spcAft>
              <a:buSzPts val="1800"/>
              <a:buNone/>
            </a:pPr>
            <a:r>
              <a:t/>
            </a:r>
            <a:endParaRPr sz="1600">
              <a:solidFill>
                <a:schemeClr val="dk1"/>
              </a:solidFill>
              <a:highlight>
                <a:srgbClr val="FFFFFF"/>
              </a:highlight>
            </a:endParaRPr>
          </a:p>
          <a:p>
            <a:pPr indent="0" lvl="0" marL="0" rtl="0" algn="l">
              <a:lnSpc>
                <a:spcPct val="115000"/>
              </a:lnSpc>
              <a:spcBef>
                <a:spcPts val="1200"/>
              </a:spcBef>
              <a:spcAft>
                <a:spcPts val="0"/>
              </a:spcAft>
              <a:buSzPts val="1800"/>
              <a:buNone/>
            </a:pPr>
            <a:r>
              <a:rPr b="1" i="1" lang="en" sz="1600">
                <a:solidFill>
                  <a:schemeClr val="dk1"/>
                </a:solidFill>
                <a:highlight>
                  <a:srgbClr val="FFFFFF"/>
                </a:highlight>
              </a:rPr>
              <a:t>Dataset:</a:t>
            </a:r>
            <a:endParaRPr b="1" i="1" sz="1600">
              <a:solidFill>
                <a:schemeClr val="dk1"/>
              </a:solidFill>
              <a:highlight>
                <a:srgbClr val="FFFFFF"/>
              </a:highlight>
            </a:endParaRPr>
          </a:p>
          <a:p>
            <a:pPr indent="0" lvl="0" marL="0" rtl="0" algn="l">
              <a:lnSpc>
                <a:spcPct val="115000"/>
              </a:lnSpc>
              <a:spcBef>
                <a:spcPts val="1200"/>
              </a:spcBef>
              <a:spcAft>
                <a:spcPts val="0"/>
              </a:spcAft>
              <a:buSzPts val="1800"/>
              <a:buNone/>
            </a:pPr>
            <a:r>
              <a:rPr lang="en" sz="1600">
                <a:highlight>
                  <a:srgbClr val="FFFFFF"/>
                </a:highlight>
              </a:rPr>
              <a:t>JPEG compressed images datasets: </a:t>
            </a:r>
            <a:endParaRPr sz="1600">
              <a:highlight>
                <a:srgbClr val="FFFFFF"/>
              </a:highlight>
            </a:endParaRPr>
          </a:p>
          <a:p>
            <a:pPr indent="-330200" lvl="1" marL="914400" rtl="0" algn="l">
              <a:lnSpc>
                <a:spcPct val="115000"/>
              </a:lnSpc>
              <a:spcBef>
                <a:spcPts val="1200"/>
              </a:spcBef>
              <a:spcAft>
                <a:spcPts val="0"/>
              </a:spcAft>
              <a:buClr>
                <a:schemeClr val="dk1"/>
              </a:buClr>
              <a:buSzPts val="1600"/>
              <a:buChar char="-"/>
            </a:pPr>
            <a:r>
              <a:rPr lang="en" sz="1600">
                <a:solidFill>
                  <a:schemeClr val="dk1"/>
                </a:solidFill>
                <a:highlight>
                  <a:srgbClr val="FFFFFF"/>
                </a:highlight>
              </a:rPr>
              <a:t>Unaltered images ("Cover" image)</a:t>
            </a:r>
            <a:endParaRPr sz="1600">
              <a:solidFill>
                <a:schemeClr val="dk1"/>
              </a:solidFill>
              <a:highlight>
                <a:srgbClr val="FFFFFF"/>
              </a:highlight>
            </a:endParaRPr>
          </a:p>
          <a:p>
            <a:pPr indent="-330200" lvl="1" marL="914400" rtl="0" algn="l">
              <a:lnSpc>
                <a:spcPct val="115000"/>
              </a:lnSpc>
              <a:spcBef>
                <a:spcPts val="0"/>
              </a:spcBef>
              <a:spcAft>
                <a:spcPts val="0"/>
              </a:spcAft>
              <a:buClr>
                <a:schemeClr val="dk1"/>
              </a:buClr>
              <a:buSzPts val="1600"/>
              <a:buChar char="-"/>
            </a:pPr>
            <a:r>
              <a:rPr lang="en" sz="1600">
                <a:solidFill>
                  <a:schemeClr val="dk1"/>
                </a:solidFill>
                <a:highlight>
                  <a:srgbClr val="FFFFFF"/>
                </a:highlight>
              </a:rPr>
              <a:t>Corresponding examples in which information has been hidden using one of three steganography algorithms (JMiPOD, JUNIWARD, UERD).</a:t>
            </a:r>
            <a:endParaRPr sz="1600">
              <a:solidFill>
                <a:schemeClr val="dk1"/>
              </a:solidFill>
              <a:highlight>
                <a:srgbClr val="FFFFFF"/>
              </a:highlight>
            </a:endParaRPr>
          </a:p>
          <a:p>
            <a:pPr indent="0" lvl="0" marL="0" rtl="0" algn="l">
              <a:lnSpc>
                <a:spcPct val="115000"/>
              </a:lnSpc>
              <a:spcBef>
                <a:spcPts val="1200"/>
              </a:spcBef>
              <a:spcAft>
                <a:spcPts val="1200"/>
              </a:spcAft>
              <a:buSzPts val="1800"/>
              <a:buNone/>
            </a:pPr>
            <a:r>
              <a:t/>
            </a:r>
            <a:endParaRPr sz="1400">
              <a:highlight>
                <a:srgbClr val="FFFFFF"/>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6"/>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Available information (test set): </a:t>
            </a:r>
            <a:endParaRPr/>
          </a:p>
        </p:txBody>
      </p:sp>
      <p:sp>
        <p:nvSpPr>
          <p:cNvPr id="105" name="Google Shape;105;p6"/>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sz="1500">
                <a:solidFill>
                  <a:schemeClr val="dk1"/>
                </a:solidFill>
              </a:rPr>
              <a:t>Length of hidden messages (the payload) will not be provided. </a:t>
            </a:r>
            <a:endParaRPr sz="1500">
              <a:solidFill>
                <a:schemeClr val="dk1"/>
              </a:solidFill>
            </a:endParaRPr>
          </a:p>
          <a:p>
            <a:pPr indent="-323850" lvl="0" marL="457200" rtl="0" algn="l">
              <a:lnSpc>
                <a:spcPct val="150000"/>
              </a:lnSpc>
              <a:spcBef>
                <a:spcPts val="1200"/>
              </a:spcBef>
              <a:spcAft>
                <a:spcPts val="0"/>
              </a:spcAft>
              <a:buClr>
                <a:schemeClr val="dk1"/>
              </a:buClr>
              <a:buSzPts val="1500"/>
              <a:buChar char="●"/>
            </a:pPr>
            <a:r>
              <a:rPr lang="en" sz="1500">
                <a:solidFill>
                  <a:schemeClr val="dk1"/>
                </a:solidFill>
              </a:rPr>
              <a:t>Each embedding algorithm is used with the same probability.</a:t>
            </a:r>
            <a:endParaRPr sz="1500">
              <a:solidFill>
                <a:schemeClr val="dk1"/>
              </a:solidFill>
            </a:endParaRPr>
          </a:p>
          <a:p>
            <a:pPr indent="-323850" lvl="0" marL="457200" rtl="0" algn="l">
              <a:lnSpc>
                <a:spcPct val="150000"/>
              </a:lnSpc>
              <a:spcBef>
                <a:spcPts val="0"/>
              </a:spcBef>
              <a:spcAft>
                <a:spcPts val="0"/>
              </a:spcAft>
              <a:buClr>
                <a:schemeClr val="dk1"/>
              </a:buClr>
              <a:buSzPts val="1500"/>
              <a:buChar char="●"/>
            </a:pPr>
            <a:r>
              <a:rPr lang="en" sz="1500">
                <a:solidFill>
                  <a:schemeClr val="dk1"/>
                </a:solidFill>
              </a:rPr>
              <a:t>The payload is adjusted such that the "difficulty" is approximately the same regardless the content of the image. Images with smooth content are used to hide shorter messages while highly textured images will be used to hide more secret bits. The payload is adjusted in the same manner for testing and training sets.</a:t>
            </a:r>
            <a:endParaRPr sz="1500">
              <a:solidFill>
                <a:schemeClr val="dk1"/>
              </a:solidFill>
            </a:endParaRPr>
          </a:p>
          <a:p>
            <a:pPr indent="-323850" lvl="0" marL="457200" rtl="0" algn="l">
              <a:lnSpc>
                <a:spcPct val="150000"/>
              </a:lnSpc>
              <a:spcBef>
                <a:spcPts val="0"/>
              </a:spcBef>
              <a:spcAft>
                <a:spcPts val="0"/>
              </a:spcAft>
              <a:buClr>
                <a:schemeClr val="dk1"/>
              </a:buClr>
              <a:buSzPts val="1500"/>
              <a:buChar char="●"/>
            </a:pPr>
            <a:r>
              <a:rPr lang="en" sz="1500">
                <a:solidFill>
                  <a:schemeClr val="dk1"/>
                </a:solidFill>
              </a:rPr>
              <a:t>The </a:t>
            </a:r>
            <a:r>
              <a:rPr b="1" lang="en" sz="1500">
                <a:solidFill>
                  <a:schemeClr val="dk1"/>
                </a:solidFill>
              </a:rPr>
              <a:t>average</a:t>
            </a:r>
            <a:r>
              <a:rPr lang="en" sz="1500">
                <a:solidFill>
                  <a:schemeClr val="dk1"/>
                </a:solidFill>
              </a:rPr>
              <a:t> message length is 0.4 bit per non-zero AC DCT coefficient.</a:t>
            </a:r>
            <a:endParaRPr sz="1500">
              <a:solidFill>
                <a:schemeClr val="dk1"/>
              </a:solidFill>
            </a:endParaRPr>
          </a:p>
          <a:p>
            <a:pPr indent="-323850" lvl="0" marL="457200" rtl="0" algn="l">
              <a:lnSpc>
                <a:spcPct val="150000"/>
              </a:lnSpc>
              <a:spcBef>
                <a:spcPts val="0"/>
              </a:spcBef>
              <a:spcAft>
                <a:spcPts val="0"/>
              </a:spcAft>
              <a:buClr>
                <a:schemeClr val="dk1"/>
              </a:buClr>
              <a:buSzPts val="1500"/>
              <a:buChar char="●"/>
            </a:pPr>
            <a:r>
              <a:rPr lang="en" sz="1500">
                <a:solidFill>
                  <a:schemeClr val="dk1"/>
                </a:solidFill>
              </a:rPr>
              <a:t>The images are all compressed with one of the three following JPEG quality factors: 95, 90 or 75.</a:t>
            </a:r>
            <a:endParaRPr sz="1500">
              <a:solidFill>
                <a:schemeClr val="dk1"/>
              </a:solidFill>
            </a:endParaRPr>
          </a:p>
          <a:p>
            <a:pPr indent="0" lvl="0" marL="457200" rtl="0" algn="l">
              <a:lnSpc>
                <a:spcPct val="115000"/>
              </a:lnSpc>
              <a:spcBef>
                <a:spcPts val="1200"/>
              </a:spcBef>
              <a:spcAft>
                <a:spcPts val="0"/>
              </a:spcAft>
              <a:buSzPts val="1800"/>
              <a:buNone/>
            </a:pPr>
            <a:r>
              <a:t/>
            </a:r>
            <a:endParaRPr sz="15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5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500">
              <a:solidFill>
                <a:schemeClr val="dk1"/>
              </a:solidFill>
            </a:endParaRPr>
          </a:p>
          <a:p>
            <a:pPr indent="0" lvl="0" marL="0" rtl="0" algn="l">
              <a:lnSpc>
                <a:spcPct val="115000"/>
              </a:lnSpc>
              <a:spcBef>
                <a:spcPts val="1200"/>
              </a:spcBef>
              <a:spcAft>
                <a:spcPts val="1200"/>
              </a:spcAft>
              <a:buSzPts val="1800"/>
              <a:buNone/>
            </a:pPr>
            <a:r>
              <a:t/>
            </a:r>
            <a:endParaRPr sz="15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7"/>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Files</a:t>
            </a:r>
            <a:endParaRPr/>
          </a:p>
        </p:txBody>
      </p:sp>
      <p:sp>
        <p:nvSpPr>
          <p:cNvPr id="111" name="Google Shape;111;p7"/>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lnSpcReduction="10000"/>
          </a:bodyPr>
          <a:lstStyle/>
          <a:p>
            <a:pPr indent="-342900" lvl="0" marL="457200" rtl="0" algn="l">
              <a:lnSpc>
                <a:spcPct val="115000"/>
              </a:lnSpc>
              <a:spcBef>
                <a:spcPts val="0"/>
              </a:spcBef>
              <a:spcAft>
                <a:spcPts val="0"/>
              </a:spcAft>
              <a:buClr>
                <a:schemeClr val="dk1"/>
              </a:buClr>
              <a:buSzPts val="1800"/>
              <a:buChar char="●"/>
            </a:pPr>
            <a:r>
              <a:rPr lang="en">
                <a:solidFill>
                  <a:schemeClr val="dk1"/>
                </a:solidFill>
              </a:rPr>
              <a:t>Cover/ contains 75k unaltered images meant for use in training.</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JMiPOD/ contains 75k examples of the JMiPOD algorithm applied to the cover images.</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UNIWARD/contains 75k examples of the JUNIWARD algorithm applied to the cover images.</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UERD/ contains 75k examples of the UERD algorithm applied to the cover images.</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Test/ contains </a:t>
            </a:r>
            <a:r>
              <a:rPr lang="en"/>
              <a:t>10</a:t>
            </a:r>
            <a:r>
              <a:rPr lang="en">
                <a:solidFill>
                  <a:schemeClr val="dk1"/>
                </a:solidFill>
              </a:rPr>
              <a:t>k </a:t>
            </a:r>
            <a:r>
              <a:rPr lang="en"/>
              <a:t>from etch folder(Cover, JMiPOD, UNIWARD, UERD) </a:t>
            </a:r>
            <a:r>
              <a:rPr lang="en">
                <a:solidFill>
                  <a:schemeClr val="dk1"/>
                </a:solidFill>
              </a:rPr>
              <a:t> test set images. </a:t>
            </a:r>
            <a:endParaRPr>
              <a:solidFill>
                <a:schemeClr val="dk1"/>
              </a:solidFill>
            </a:endParaRPr>
          </a:p>
          <a:p>
            <a:pPr indent="0" lvl="0" marL="0" rtl="0" algn="l">
              <a:lnSpc>
                <a:spcPct val="115000"/>
              </a:lnSpc>
              <a:spcBef>
                <a:spcPts val="1200"/>
              </a:spcBef>
              <a:spcAft>
                <a:spcPts val="1200"/>
              </a:spcAft>
              <a:buSzPts val="1800"/>
              <a:buNone/>
            </a:pPr>
            <a:r>
              <a:t/>
            </a:r>
            <a:endParaRPr>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